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173"/>
  </p:notesMasterIdLst>
  <p:handoutMasterIdLst>
    <p:handoutMasterId r:id="rId174"/>
  </p:handoutMasterIdLst>
  <p:sldIdLst>
    <p:sldId id="256" r:id="rId3"/>
    <p:sldId id="2113" r:id="rId4"/>
    <p:sldId id="458" r:id="rId5"/>
    <p:sldId id="459" r:id="rId6"/>
    <p:sldId id="461" r:id="rId7"/>
    <p:sldId id="462" r:id="rId8"/>
    <p:sldId id="487" r:id="rId9"/>
    <p:sldId id="464" r:id="rId10"/>
    <p:sldId id="465" r:id="rId11"/>
    <p:sldId id="1969" r:id="rId12"/>
    <p:sldId id="466" r:id="rId13"/>
    <p:sldId id="488" r:id="rId14"/>
    <p:sldId id="467" r:id="rId15"/>
    <p:sldId id="468" r:id="rId16"/>
    <p:sldId id="469" r:id="rId17"/>
    <p:sldId id="1929" r:id="rId18"/>
    <p:sldId id="1842" r:id="rId19"/>
    <p:sldId id="1939" r:id="rId20"/>
    <p:sldId id="1938" r:id="rId21"/>
    <p:sldId id="489" r:id="rId22"/>
    <p:sldId id="470" r:id="rId23"/>
    <p:sldId id="471" r:id="rId24"/>
    <p:sldId id="490" r:id="rId25"/>
    <p:sldId id="472" r:id="rId26"/>
    <p:sldId id="473" r:id="rId27"/>
    <p:sldId id="1823" r:id="rId28"/>
    <p:sldId id="474" r:id="rId29"/>
    <p:sldId id="2230" r:id="rId30"/>
    <p:sldId id="1835" r:id="rId31"/>
    <p:sldId id="486" r:id="rId32"/>
    <p:sldId id="1936" r:id="rId33"/>
    <p:sldId id="1825" r:id="rId34"/>
    <p:sldId id="1932" r:id="rId35"/>
    <p:sldId id="481" r:id="rId36"/>
    <p:sldId id="482" r:id="rId37"/>
    <p:sldId id="1933" r:id="rId38"/>
    <p:sldId id="483" r:id="rId39"/>
    <p:sldId id="1934" r:id="rId40"/>
    <p:sldId id="2251" r:id="rId41"/>
    <p:sldId id="2253" r:id="rId42"/>
    <p:sldId id="2254" r:id="rId43"/>
    <p:sldId id="1826" r:id="rId44"/>
    <p:sldId id="484" r:id="rId45"/>
    <p:sldId id="1935" r:id="rId46"/>
    <p:sldId id="1824" r:id="rId47"/>
    <p:sldId id="475" r:id="rId48"/>
    <p:sldId id="480" r:id="rId49"/>
    <p:sldId id="1930" r:id="rId50"/>
    <p:sldId id="477" r:id="rId51"/>
    <p:sldId id="478" r:id="rId52"/>
    <p:sldId id="1931" r:id="rId53"/>
    <p:sldId id="1836" r:id="rId54"/>
    <p:sldId id="1829" r:id="rId55"/>
    <p:sldId id="1937" r:id="rId56"/>
    <p:sldId id="1838" r:id="rId57"/>
    <p:sldId id="1830" r:id="rId58"/>
    <p:sldId id="1831" r:id="rId59"/>
    <p:sldId id="1832" r:id="rId60"/>
    <p:sldId id="1833" r:id="rId61"/>
    <p:sldId id="2121" r:id="rId62"/>
    <p:sldId id="2122" r:id="rId63"/>
    <p:sldId id="1839" r:id="rId64"/>
    <p:sldId id="1845" r:id="rId65"/>
    <p:sldId id="2123" r:id="rId66"/>
    <p:sldId id="1846" r:id="rId67"/>
    <p:sldId id="1848" r:id="rId68"/>
    <p:sldId id="1849" r:id="rId69"/>
    <p:sldId id="1850" r:id="rId70"/>
    <p:sldId id="1851" r:id="rId71"/>
    <p:sldId id="1852" r:id="rId72"/>
    <p:sldId id="1853" r:id="rId73"/>
    <p:sldId id="1855" r:id="rId74"/>
    <p:sldId id="1844" r:id="rId75"/>
    <p:sldId id="1940" r:id="rId76"/>
    <p:sldId id="1856" r:id="rId77"/>
    <p:sldId id="1941" r:id="rId78"/>
    <p:sldId id="1857" r:id="rId79"/>
    <p:sldId id="1942" r:id="rId80"/>
    <p:sldId id="1858" r:id="rId81"/>
    <p:sldId id="1943" r:id="rId82"/>
    <p:sldId id="1859" r:id="rId83"/>
    <p:sldId id="1944" r:id="rId84"/>
    <p:sldId id="1860" r:id="rId85"/>
    <p:sldId id="1945" r:id="rId86"/>
    <p:sldId id="1862" r:id="rId87"/>
    <p:sldId id="1868" r:id="rId88"/>
    <p:sldId id="1863" r:id="rId89"/>
    <p:sldId id="1864" r:id="rId90"/>
    <p:sldId id="1865" r:id="rId91"/>
    <p:sldId id="1866" r:id="rId92"/>
    <p:sldId id="1867" r:id="rId93"/>
    <p:sldId id="1869" r:id="rId94"/>
    <p:sldId id="1946" r:id="rId95"/>
    <p:sldId id="1871" r:id="rId96"/>
    <p:sldId id="1873" r:id="rId97"/>
    <p:sldId id="1874" r:id="rId98"/>
    <p:sldId id="1875" r:id="rId99"/>
    <p:sldId id="1947" r:id="rId100"/>
    <p:sldId id="1888" r:id="rId101"/>
    <p:sldId id="1843" r:id="rId102"/>
    <p:sldId id="1854" r:id="rId103"/>
    <p:sldId id="2231" r:id="rId104"/>
    <p:sldId id="1877" r:id="rId105"/>
    <p:sldId id="1949" r:id="rId106"/>
    <p:sldId id="2232" r:id="rId107"/>
    <p:sldId id="2233" r:id="rId108"/>
    <p:sldId id="1876" r:id="rId109"/>
    <p:sldId id="1948" r:id="rId110"/>
    <p:sldId id="1892" r:id="rId111"/>
    <p:sldId id="2125" r:id="rId112"/>
    <p:sldId id="2126" r:id="rId113"/>
    <p:sldId id="2127" r:id="rId114"/>
    <p:sldId id="2140" r:id="rId115"/>
    <p:sldId id="2141" r:id="rId116"/>
    <p:sldId id="2147" r:id="rId117"/>
    <p:sldId id="2250" r:id="rId118"/>
    <p:sldId id="2148" r:id="rId119"/>
    <p:sldId id="1970" r:id="rId120"/>
    <p:sldId id="2149" r:id="rId121"/>
    <p:sldId id="2150" r:id="rId122"/>
    <p:sldId id="2218" r:id="rId123"/>
    <p:sldId id="2197" r:id="rId124"/>
    <p:sldId id="2198" r:id="rId125"/>
    <p:sldId id="2199" r:id="rId126"/>
    <p:sldId id="2200" r:id="rId127"/>
    <p:sldId id="2201" r:id="rId128"/>
    <p:sldId id="2202" r:id="rId129"/>
    <p:sldId id="2203" r:id="rId130"/>
    <p:sldId id="2204" r:id="rId131"/>
    <p:sldId id="2205" r:id="rId132"/>
    <p:sldId id="2206" r:id="rId133"/>
    <p:sldId id="2207" r:id="rId134"/>
    <p:sldId id="2208" r:id="rId135"/>
    <p:sldId id="2209" r:id="rId136"/>
    <p:sldId id="2210" r:id="rId137"/>
    <p:sldId id="2097" r:id="rId138"/>
    <p:sldId id="2075" r:id="rId139"/>
    <p:sldId id="2020" r:id="rId140"/>
    <p:sldId id="2100" r:id="rId141"/>
    <p:sldId id="2098" r:id="rId142"/>
    <p:sldId id="2099" r:id="rId143"/>
    <p:sldId id="2076" r:id="rId144"/>
    <p:sldId id="2101" r:id="rId145"/>
    <p:sldId id="2211" r:id="rId146"/>
    <p:sldId id="2212" r:id="rId147"/>
    <p:sldId id="2213" r:id="rId148"/>
    <p:sldId id="2214" r:id="rId149"/>
    <p:sldId id="2215" r:id="rId150"/>
    <p:sldId id="2216" r:id="rId151"/>
    <p:sldId id="2165" r:id="rId152"/>
    <p:sldId id="2102" r:id="rId153"/>
    <p:sldId id="1972" r:id="rId154"/>
    <p:sldId id="2236" r:id="rId155"/>
    <p:sldId id="2238" r:id="rId156"/>
    <p:sldId id="2243" r:id="rId157"/>
    <p:sldId id="2241" r:id="rId158"/>
    <p:sldId id="2240" r:id="rId159"/>
    <p:sldId id="2244" r:id="rId160"/>
    <p:sldId id="2239" r:id="rId161"/>
    <p:sldId id="2245" r:id="rId162"/>
    <p:sldId id="2246" r:id="rId163"/>
    <p:sldId id="2219" r:id="rId164"/>
    <p:sldId id="2178" r:id="rId165"/>
    <p:sldId id="2179" r:id="rId166"/>
    <p:sldId id="2180" r:id="rId167"/>
    <p:sldId id="2242" r:id="rId168"/>
    <p:sldId id="2247" r:id="rId169"/>
    <p:sldId id="2248" r:id="rId170"/>
    <p:sldId id="2124" r:id="rId171"/>
    <p:sldId id="2084" r:id="rId17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097485-AE07-F3EA-A6A8-80A3C034C102}" name="Ministerstwo Sprawiedliwości" initials="MS" userId="Ministerstwo Sprawiedliwości" providerId="None"/>
  <p188:author id="{1004E1B9-352B-3D51-B832-24284E0AEBB6}" name="Dariusz Gosk" initials="DG" userId="Dariusz Gosk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S" initials="MS" lastIdx="3" clrIdx="6">
    <p:extLst>
      <p:ext uri="{19B8F6BF-5375-455C-9EA6-DF929625EA0E}">
        <p15:presenceInfo xmlns:p15="http://schemas.microsoft.com/office/powerpoint/2012/main" userId="MS" providerId="None"/>
      </p:ext>
    </p:extLst>
  </p:cmAuthor>
  <p:cmAuthor id="1" name="Michał Nowicki" initials="MN" lastIdx="1" clrIdx="0"/>
  <p:cmAuthor id="2" name="Aleksandra Kwiatkowska" initials="AK" lastIdx="5" clrIdx="1">
    <p:extLst>
      <p:ext uri="{19B8F6BF-5375-455C-9EA6-DF929625EA0E}">
        <p15:presenceInfo xmlns:p15="http://schemas.microsoft.com/office/powerpoint/2012/main" userId="8d8b01fbe33ae2aa" providerId="Windows Live"/>
      </p:ext>
    </p:extLst>
  </p:cmAuthor>
  <p:cmAuthor id="3" name="Agata Spała" initials="AS" lastIdx="27" clrIdx="2">
    <p:extLst>
      <p:ext uri="{19B8F6BF-5375-455C-9EA6-DF929625EA0E}">
        <p15:presenceInfo xmlns:p15="http://schemas.microsoft.com/office/powerpoint/2012/main" userId="S::kontakt@agataspala.onmicrosoft.com::8fd69b11-5402-439a-9bc8-3250588b3c1f" providerId="AD"/>
      </p:ext>
    </p:extLst>
  </p:cmAuthor>
  <p:cmAuthor id="4" name="korekta" initials="korekta" lastIdx="41" clrIdx="3">
    <p:extLst>
      <p:ext uri="{19B8F6BF-5375-455C-9EA6-DF929625EA0E}">
        <p15:presenceInfo xmlns:p15="http://schemas.microsoft.com/office/powerpoint/2012/main" userId="korekta" providerId="None"/>
      </p:ext>
    </p:extLst>
  </p:cmAuthor>
  <p:cmAuthor id="5" name="m.apolinarska@wam-consulting.pl" initials="m" lastIdx="4" clrIdx="4">
    <p:extLst>
      <p:ext uri="{19B8F6BF-5375-455C-9EA6-DF929625EA0E}">
        <p15:presenceInfo xmlns:p15="http://schemas.microsoft.com/office/powerpoint/2012/main" userId="83af44bc00d34bba" providerId="Windows Live"/>
      </p:ext>
    </p:extLst>
  </p:cmAuthor>
  <p:cmAuthor id="6" name="Ministerstwo Sprawiedliwości" initials="MS" lastIdx="11" clrIdx="5">
    <p:extLst>
      <p:ext uri="{19B8F6BF-5375-455C-9EA6-DF929625EA0E}">
        <p15:presenceInfo xmlns:p15="http://schemas.microsoft.com/office/powerpoint/2012/main" userId="Ministerstwo Sprawiedliwoś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D1"/>
    <a:srgbClr val="FFD757"/>
    <a:srgbClr val="0056A4"/>
    <a:srgbClr val="FF6600"/>
    <a:srgbClr val="CAD64C"/>
    <a:srgbClr val="E8EEB4"/>
    <a:srgbClr val="AAB82A"/>
    <a:srgbClr val="E6E6E6"/>
    <a:srgbClr val="F9FBEB"/>
    <a:srgbClr val="FEE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536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viewProps" Target="viewProps.xml"/><Relationship Id="rId172" Type="http://schemas.openxmlformats.org/officeDocument/2006/relationships/slide" Target="slides/slide170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handoutMaster" Target="handoutMasters/handoutMaster1.xml"/><Relationship Id="rId179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microsoft.com/office/2018/10/relationships/authors" Target="authors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commentAuthors" Target="commentAuthors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presProps" Target="presProps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E1D31A6-9CE4-4F0B-9F49-BD4AB84B20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BADB119-D7C4-47B4-B83C-730B01EE79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FF5823C-0153-4512-9BA0-10B106FCD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6564F-174F-4F1B-9C16-A866F0604D7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84692139-92D7-4A8A-AE58-584FDCEA34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EF4C7-C692-471A-B47E-18FAC24F5FD6}" type="datetimeFigureOut">
              <a:rPr lang="pl-PL" smtClean="0"/>
              <a:t>2025-12-30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486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FA39F-3EDB-45A9-A060-BA0510D972F1}" type="datetimeFigureOut">
              <a:rPr lang="pl-PL" smtClean="0"/>
              <a:t>2025-12-30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52E31-DFDE-4478-9991-098F1935F9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138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3795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12971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8142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98494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77608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78634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0366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8018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575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78258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9428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109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404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8747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99813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5835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68831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4187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5794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70125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24526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46427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118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51013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11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12446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64760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54134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44110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33076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8740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39993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5302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8751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50645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81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3416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64477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95222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1838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52216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81480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65277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9366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93580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0967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24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90315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7197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7307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85038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99212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66788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967806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72422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39586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96318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8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58224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88512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35778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63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78155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1422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33091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494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01782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896042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112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69199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23637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053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642670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53464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14107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6091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399092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636048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0532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580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7976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170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471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367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8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473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73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52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72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9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37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664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65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586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782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10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8313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943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639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88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24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2471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6076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8233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71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161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56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2E31-DFDE-4478-9991-098F1935F9B5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919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371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623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03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844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5281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7559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28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34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1619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49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271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4259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187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6116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521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8971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67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806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8150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251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7096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3909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5246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6869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461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639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040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1113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290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1698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47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359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0262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0893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725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179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6358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672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6285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0925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304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32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52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689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189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1243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7361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8216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228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814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6710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7162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7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78864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8396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06754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792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848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37209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6906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2723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34879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4531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52E31-DFDE-4478-9991-098F1935F9B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68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5C685DF-BDAD-4A38-AC89-A199CE5A9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1" y="5694379"/>
            <a:ext cx="152449" cy="1470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406E73C-29DB-4D4E-BC30-D5651CAB14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0" y="6186871"/>
            <a:ext cx="141560" cy="14700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F05E617-2485-481D-A58E-E957F6D0FE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0" y="5935410"/>
            <a:ext cx="141560" cy="147004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87262251-2D21-4FAF-84CF-85B54CE5992F}"/>
              </a:ext>
            </a:extLst>
          </p:cNvPr>
          <p:cNvSpPr/>
          <p:nvPr userDrawn="1"/>
        </p:nvSpPr>
        <p:spPr>
          <a:xfrm>
            <a:off x="3527525" y="4023995"/>
            <a:ext cx="60960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Szkolenia księgowe</a:t>
            </a:r>
          </a:p>
          <a:p>
            <a:pPr>
              <a:lnSpc>
                <a:spcPct val="100000"/>
              </a:lnSpc>
            </a:pPr>
            <a:r>
              <a:rPr lang="pl-P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finansowe</a:t>
            </a:r>
            <a:endPara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-2"/>
          <a:stretch/>
        </p:blipFill>
        <p:spPr>
          <a:xfrm>
            <a:off x="-10048" y="4581060"/>
            <a:ext cx="11812877" cy="239249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66" y="1762886"/>
            <a:ext cx="2739968" cy="2742573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 userDrawn="1"/>
        </p:nvSpPr>
        <p:spPr>
          <a:xfrm>
            <a:off x="2722554" y="5186329"/>
            <a:ext cx="82139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b="1" dirty="0">
                <a:solidFill>
                  <a:srgbClr val="AAB82A"/>
                </a:solidFill>
              </a:rPr>
              <a:t>Wdrożenie standardów i procedur obsługi interesanta</a:t>
            </a:r>
          </a:p>
          <a:p>
            <a:pPr algn="r"/>
            <a:r>
              <a:rPr lang="pl-PL" b="1" dirty="0">
                <a:solidFill>
                  <a:srgbClr val="AAB82A"/>
                </a:solidFill>
              </a:rPr>
              <a:t>w sądownictwie powszechnym</a:t>
            </a:r>
            <a:endParaRPr lang="pl-PL" dirty="0">
              <a:solidFill>
                <a:srgbClr val="AAB8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4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1718F9-6729-461D-860A-EBEC9708830F}"/>
              </a:ext>
            </a:extLst>
          </p:cNvPr>
          <p:cNvSpPr/>
          <p:nvPr userDrawn="1"/>
        </p:nvSpPr>
        <p:spPr>
          <a:xfrm>
            <a:off x="0" y="1028806"/>
            <a:ext cx="12192000" cy="1264645"/>
          </a:xfrm>
          <a:prstGeom prst="rect">
            <a:avLst/>
          </a:prstGeom>
          <a:gradFill flip="none" rotWithShape="1">
            <a:gsLst>
              <a:gs pos="100000">
                <a:srgbClr val="F6F6F6">
                  <a:alpha val="0"/>
                </a:srgbClr>
              </a:gs>
              <a:gs pos="0">
                <a:srgbClr val="E8EEB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" y="5331052"/>
            <a:ext cx="12192000" cy="1255099"/>
          </a:xfrm>
          <a:prstGeom prst="rect">
            <a:avLst/>
          </a:prstGeom>
        </p:spPr>
      </p:pic>
      <p:sp>
        <p:nvSpPr>
          <p:cNvPr id="12" name="Symbol zastępczy stopki 5">
            <a:extLst>
              <a:ext uri="{FF2B5EF4-FFF2-40B4-BE49-F238E27FC236}">
                <a16:creationId xmlns:a16="http://schemas.microsoft.com/office/drawing/2014/main" id="{0CB16459-1FBD-44A0-BB35-B9E8F328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131" y="6446968"/>
            <a:ext cx="1150002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i="1" dirty="0"/>
              <a:t>Warsztat organizowany w ramach projektu „Wdrożenie standardów i procedur obsługi interesanta w sądownictwie powszechnym</a:t>
            </a:r>
            <a:r>
              <a:rPr lang="pl-PL" b="1" i="1" dirty="0"/>
              <a:t>”</a:t>
            </a:r>
            <a:br>
              <a:rPr lang="pl-PL" b="1" i="1" dirty="0"/>
            </a:br>
            <a:r>
              <a:rPr lang="pl-PL" i="1" dirty="0"/>
              <a:t> współfinansowany ze środków europejskich i realizowany na zlecenie Ministerstwa Sprawiedliwości</a:t>
            </a:r>
            <a:endParaRPr lang="pl-PL" dirty="0"/>
          </a:p>
          <a:p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0" y="1024488"/>
            <a:ext cx="12192000" cy="0"/>
          </a:xfrm>
          <a:prstGeom prst="line">
            <a:avLst/>
          </a:prstGeom>
          <a:ln>
            <a:solidFill>
              <a:srgbClr val="FFD7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264"/>
            <a:ext cx="12192000" cy="12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27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64E7FA-2938-4638-B6D2-CAE18F2E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727A24-FB6C-4C12-9DE1-27AA8383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87A84-D653-4DB2-84BC-D6BE4372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5FBD84-2755-41F5-A1DC-959D6840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współfinansowany ze środków europejskich i realizowany na zlecenie Ministerstwa Sprawiedliwości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80F99B-7A89-49EF-BE79-D2EE1110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82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3016EE-187D-42EC-BC6F-BB7527BB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FB487E-52C6-41BE-8821-7D5C6243E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E2A800-A843-4C41-B5BD-55841EFF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9E4494-619A-4DE1-B8FF-F749F277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współfinansowany ze środków europejskich i realizowany na zlecenie Ministerstwa Sprawiedliwości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C95E9A-C47F-495A-A4EA-F97A50DE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39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B7381A-2990-49E2-9697-8FD44CE5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38B703-0630-4F0B-8DCE-D769AE303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6DE576-B78F-46A3-A9C2-2B42369A0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59E365-0F5F-4012-B113-23F392CA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F48325-0652-4E9D-BFAE-ECC9E1B1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03E43B-F495-44E1-818E-4BC9C914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75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3FB76C-3CD9-4AA5-AB95-F833F02F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F7D243-CB4F-4DAD-9BAD-2230660F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2473BB-F2BE-4FB5-920C-F64C923B7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ED1E68A-6D8B-4AFB-BF85-7B274F154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E96D000-8679-4759-B835-84A5B4AEA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B21B59B-E503-4232-9B51-0DEFD015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80B0BE-BEFA-4AEA-B215-B3616902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współfinansowany ze środków europejskich i realizowany na zlecenie Ministerstwa Sprawiedliwości 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0D8623F-CF9F-4F4C-9F51-464FE3CA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6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AABC8-E802-4646-AB90-0D392CB2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8230C8-3C21-498E-8FD6-90C342EA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2BD613-E7D9-4448-894A-1F6F3E9B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współfinansowany ze środków europejskich i realizowany na zlecenie Ministerstwa Sprawiedliwości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FB604D6-D4AA-4243-B1D1-F2BBC27C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09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9CE5270-5C80-45E2-915A-A30A0AE5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88CE41-403D-4BDC-BF85-1B3418A7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AB8BC7-7A1A-482D-B271-C10E8F76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75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43098-F69D-475B-BDB0-FC5EA6BD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89BB1C-15DB-4C85-9385-6A00C578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D561B0-00FD-4BBD-A10F-34F7D2A5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57C91E-890C-40DD-A3F1-0F85D23B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7881E7-EAFA-4122-B3EE-068F507D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014B9C-2288-41A9-B4AD-17748BFF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41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64E7FA-2938-4638-B6D2-CAE18F2E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727A24-FB6C-4C12-9DE1-27AA8383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87A84-D653-4DB2-84BC-D6BE43725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5FBD84-2755-41F5-A1DC-959D6840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80F99B-7A89-49EF-BE79-D2EE1110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2183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CC161-3A1D-491C-88BB-A2B74550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E7E7329-96C6-44AD-9D93-CED7294C0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46134C-C1E4-47DD-BE79-84077CF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29287B-2015-402E-91F0-5CEEBA1E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B16459-1FBD-44A0-BB35-B9E8F328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93D4CD-7636-4BFE-A5AF-CE509B4C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597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5C685DF-BDAD-4A38-AC89-A199CE5A9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1" y="5694379"/>
            <a:ext cx="152449" cy="1470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406E73C-29DB-4D4E-BC30-D5651CAB14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0" y="6186871"/>
            <a:ext cx="141560" cy="14700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F05E617-2485-481D-A58E-E957F6D0FE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0" y="5935410"/>
            <a:ext cx="141560" cy="147004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87262251-2D21-4FAF-84CF-85B54CE5992F}"/>
              </a:ext>
            </a:extLst>
          </p:cNvPr>
          <p:cNvSpPr/>
          <p:nvPr userDrawn="1"/>
        </p:nvSpPr>
        <p:spPr>
          <a:xfrm>
            <a:off x="3527525" y="4023995"/>
            <a:ext cx="60960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Szkolenia księgowe</a:t>
            </a:r>
          </a:p>
          <a:p>
            <a:pPr>
              <a:lnSpc>
                <a:spcPct val="100000"/>
              </a:lnSpc>
            </a:pPr>
            <a:r>
              <a:rPr lang="pl-P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finansowe</a:t>
            </a:r>
            <a:endParaRPr lang="pl-P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-2"/>
          <a:stretch/>
        </p:blipFill>
        <p:spPr>
          <a:xfrm>
            <a:off x="-10048" y="4581060"/>
            <a:ext cx="11812877" cy="239249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66" y="1762886"/>
            <a:ext cx="2739968" cy="2742573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 userDrawn="1"/>
        </p:nvSpPr>
        <p:spPr>
          <a:xfrm>
            <a:off x="2722554" y="5186329"/>
            <a:ext cx="82139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b="1" dirty="0">
                <a:solidFill>
                  <a:srgbClr val="AAB82A"/>
                </a:solidFill>
              </a:rPr>
              <a:t>Wdrożenie standardów i procedur obsługi interesanta</a:t>
            </a:r>
          </a:p>
          <a:p>
            <a:pPr algn="r"/>
            <a:r>
              <a:rPr lang="pl-PL" b="1" dirty="0">
                <a:solidFill>
                  <a:srgbClr val="AAB82A"/>
                </a:solidFill>
              </a:rPr>
              <a:t>w sądownictwie powszechnym</a:t>
            </a:r>
            <a:endParaRPr lang="pl-PL" dirty="0">
              <a:solidFill>
                <a:srgbClr val="AAB8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96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01718F9-6729-461D-860A-EBEC9708830F}"/>
              </a:ext>
            </a:extLst>
          </p:cNvPr>
          <p:cNvSpPr/>
          <p:nvPr userDrawn="1"/>
        </p:nvSpPr>
        <p:spPr>
          <a:xfrm>
            <a:off x="0" y="1028806"/>
            <a:ext cx="12192000" cy="1264645"/>
          </a:xfrm>
          <a:prstGeom prst="rect">
            <a:avLst/>
          </a:prstGeom>
          <a:gradFill flip="none" rotWithShape="1">
            <a:gsLst>
              <a:gs pos="100000">
                <a:srgbClr val="F6F6F6">
                  <a:alpha val="0"/>
                </a:srgbClr>
              </a:gs>
              <a:gs pos="0">
                <a:srgbClr val="E8EEB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" y="5331052"/>
            <a:ext cx="12192000" cy="1255099"/>
          </a:xfrm>
          <a:prstGeom prst="rect">
            <a:avLst/>
          </a:prstGeom>
        </p:spPr>
      </p:pic>
      <p:sp>
        <p:nvSpPr>
          <p:cNvPr id="12" name="Symbol zastępczy stopki 5">
            <a:extLst>
              <a:ext uri="{FF2B5EF4-FFF2-40B4-BE49-F238E27FC236}">
                <a16:creationId xmlns:a16="http://schemas.microsoft.com/office/drawing/2014/main" id="{0CB16459-1FBD-44A0-BB35-B9E8F328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131" y="6446968"/>
            <a:ext cx="11500020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i="1" dirty="0"/>
              <a:t>Warsztat organizowany w ramach projektu „Wdrożenie standardów i procedur obsługi interesanta w sądownictwie powszechnym</a:t>
            </a:r>
            <a:r>
              <a:rPr lang="pl-PL" b="1" i="1" dirty="0"/>
              <a:t>”</a:t>
            </a:r>
            <a:br>
              <a:rPr lang="pl-PL" b="1" i="1" dirty="0"/>
            </a:br>
            <a:r>
              <a:rPr lang="pl-PL" i="1" dirty="0"/>
              <a:t> współfinansowany ze środków europejskich i realizowany na zlecenie Ministerstwa Sprawiedliwości</a:t>
            </a:r>
            <a:endParaRPr lang="pl-PL" dirty="0"/>
          </a:p>
          <a:p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0" y="1024488"/>
            <a:ext cx="12192000" cy="0"/>
          </a:xfrm>
          <a:prstGeom prst="line">
            <a:avLst/>
          </a:prstGeom>
          <a:ln>
            <a:solidFill>
              <a:srgbClr val="FFD7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264"/>
            <a:ext cx="12192000" cy="12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3016EE-187D-42EC-BC6F-BB7527BB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FB487E-52C6-41BE-8821-7D5C6243E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E2A800-A843-4C41-B5BD-55841EFF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9E4494-619A-4DE1-B8FF-F749F277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C95E9A-C47F-495A-A4EA-F97A50DE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056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B7381A-2990-49E2-9697-8FD44CE5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38B703-0630-4F0B-8DCE-D769AE303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6DE576-B78F-46A3-A9C2-2B42369A0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59E365-0F5F-4012-B113-23F392CA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F48325-0652-4E9D-BFAE-ECC9E1B1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03E43B-F495-44E1-818E-4BC9C914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045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3FB76C-3CD9-4AA5-AB95-F833F02F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F7D243-CB4F-4DAD-9BAD-2230660F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2473BB-F2BE-4FB5-920C-F64C923B7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ED1E68A-6D8B-4AFB-BF85-7B274F154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E96D000-8679-4759-B835-84A5B4AEA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B21B59B-E503-4232-9B51-0DEFD015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80B0BE-BEFA-4AEA-B215-B3616902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0D8623F-CF9F-4F4C-9F51-464FE3CA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122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AABC8-E802-4646-AB90-0D392CB2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8230C8-3C21-498E-8FD6-90C342EA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2BD613-E7D9-4448-894A-1F6F3E9B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FB604D6-D4AA-4243-B1D1-F2BBC27C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152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9CE5270-5C80-45E2-915A-A30A0AE5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88CE41-403D-4BDC-BF85-1B3418A7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CAB8BC7-7A1A-482D-B271-C10E8F76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819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43098-F69D-475B-BDB0-FC5EA6BD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89BB1C-15DB-4C85-9385-6A00C5788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D561B0-00FD-4BBD-A10F-34F7D2A5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57C91E-890C-40DD-A3F1-0F85D23B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7881E7-EAFA-4122-B3EE-068F507D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014B9C-2288-41A9-B4AD-17748BFF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598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CC161-3A1D-491C-88BB-A2B74550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E7E7329-96C6-44AD-9D93-CED7294C0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46134C-C1E4-47DD-BE79-84077CF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29287B-2015-402E-91F0-5CEEBA1E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CB16459-1FBD-44A0-BB35-B9E8F328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Warsztat organizowany w ramach projektu „Wdrożenie standardów i procedur obsługi interesanta w sądownictwie powszechnym”  współfinansowany ze środków europejskich i realizowany na zlecenie Ministerstwa Sprawiedliwości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93D4CD-7636-4BFE-A5AF-CE509B4C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64770-1553-42D0-A53D-9146C190487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341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4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K9Gg164Bsw&amp;ab_channel=TED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T7dOFJObU&amp;list=PLPL4UR6Z5KjbLrsXsoYIISSWbZv2Tlvp3&amp;index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Dhdi2GCLo&amp;list=PLPL4UR6Z5KjbLrsXsoYIISSWbZv2Tlvp3&amp;index=2&amp;ab_channel=AlicePugin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-ALcFbkGFE&amp;list=PLPL4UR6Z5KjbLrsXsoYIISSWbZv2Tlvp3&amp;index=5&amp;ab_channel=AlicePugin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na-pomoc.pl/materac-ewakuacyjny-prime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Z69dZpvK4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fundusze-europejskie-bez-barier/dostepnosc-plus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Alfabet_Lorma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iepelnosprawni.pl/" TargetMode="Externa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zZpTtsBys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hyperlink" Target="https://www.youtube.com/user/FIRRKrakow" TargetMode="External"/><Relationship Id="rId4" Type="http://schemas.openxmlformats.org/officeDocument/2006/relationships/hyperlink" Target="https://www.youtube.com/watch?v=gWdgjYcKJk8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promocja/prosto-o-funduszach-europejskich-1/o-prostym-jezyku/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ower.gov.pl/media/13597/informacja-dla-wszystkich.pdf" TargetMode="Externa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3181741" y="2441738"/>
            <a:ext cx="8836090" cy="22159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5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ZAPEWNIENIE DOSTĘPU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5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WYMIARU SPRAWIEDLIWOŚCI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5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DLA OSÓB Z NIEPEŁNOSPRAWNOŚCIAMI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5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/>
          </p:cNvSpPr>
          <p:nvPr/>
        </p:nvSpPr>
        <p:spPr>
          <a:xfrm>
            <a:off x="1542383" y="5143768"/>
            <a:ext cx="991847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l-PL" b="1" dirty="0">
                <a:solidFill>
                  <a:srgbClr val="0056A4"/>
                </a:solidFill>
              </a:rPr>
              <a:t>Przedstawiciele zawodów prawniczych (w tym Dziekani i Kierownicy szkoleń [warsztatów] w Izbach i Radach)</a:t>
            </a:r>
          </a:p>
          <a:p>
            <a:pPr algn="r"/>
            <a:endParaRPr lang="pl-PL" b="1" dirty="0">
              <a:solidFill>
                <a:srgbClr val="0056A4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EA71325-990E-E5D0-1B53-47904591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82" y="2121626"/>
            <a:ext cx="1397150" cy="23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9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713"/>
            <a:ext cx="10515600" cy="738462"/>
          </a:xfrm>
        </p:spPr>
        <p:txBody>
          <a:bodyPr/>
          <a:lstStyle/>
          <a:p>
            <a:r>
              <a:rPr lang="pl-PL" b="1" dirty="0"/>
              <a:t>Model medyczny i społeczny – porównanie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4706D7-02F6-26EF-324B-353098C5D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097573"/>
            <a:ext cx="5181600" cy="3722521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dirty="0">
                <a:solidFill>
                  <a:schemeClr val="accent2"/>
                </a:solidFill>
              </a:rPr>
              <a:t>MODEL MEDYCZNY</a:t>
            </a:r>
            <a:endParaRPr lang="pl-PL" dirty="0"/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2400" dirty="0"/>
              <a:t>Koncentracja na leczeniu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2400" dirty="0"/>
              <a:t>Niepełnosprawność definiuje osobę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2400" dirty="0"/>
              <a:t>Osoby z niepełnosprawnościami są biernymi odbiorcami wsparcia</a:t>
            </a: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sz="2400" dirty="0"/>
              <a:t>Najważniejsza jest rehabilitacja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0D8CF4-45AD-744A-8EA0-0EA5662B7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97572"/>
            <a:ext cx="5181600" cy="372252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dirty="0">
                <a:solidFill>
                  <a:schemeClr val="accent2"/>
                </a:solidFill>
              </a:rPr>
              <a:t>MODEL SPOŁECZNY</a:t>
            </a:r>
            <a:endParaRPr lang="pl-PL" altLang="pl-PL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pl-PL" altLang="pl-PL" sz="2400" dirty="0"/>
              <a:t>Koncentracja na likwidacji barier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pl-PL" altLang="pl-PL" sz="2400" dirty="0"/>
              <a:t>Niepełnosprawność to tylko jedna </a:t>
            </a:r>
            <a:br>
              <a:rPr lang="pl-PL" altLang="pl-PL" sz="2400" dirty="0"/>
            </a:br>
            <a:r>
              <a:rPr lang="pl-PL" altLang="pl-PL" sz="2400" dirty="0"/>
              <a:t>z cech osoby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pl-PL" altLang="pl-PL" sz="2400" dirty="0"/>
              <a:t>Osoby z niepełnosprawnością są równoprawnymi członkami społeczeństwa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pl-PL" altLang="pl-PL" sz="2400" dirty="0"/>
              <a:t>Najważniejsza jest likwidacja barier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5938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949565"/>
          </a:xfrm>
        </p:spPr>
        <p:txBody>
          <a:bodyPr/>
          <a:lstStyle/>
          <a:p>
            <a:r>
              <a:rPr lang="pl-PL" b="1" dirty="0"/>
              <a:t>Stella Young – „Nie jestem twoją inspiracją”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209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</a:t>
            </a:r>
            <a:r>
              <a:rPr lang="pl-PL" dirty="0"/>
              <a:t>’</a:t>
            </a:r>
            <a:r>
              <a:rPr lang="en-US" dirty="0"/>
              <a:t>m not your inspiration, thank you very much | Stella Young </a:t>
            </a: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hlinkClick r:id="rId3"/>
              </a:rPr>
              <a:t>https://www.youtube.com/watch?v=8K9Gg164Bsw&amp;ab_channel=TED</a:t>
            </a: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3199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446622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Jakie emocje/odczucia budzą osoby </a:t>
            </a:r>
            <a:br>
              <a:rPr lang="pl-PL" b="1" dirty="0"/>
            </a:br>
            <a:r>
              <a:rPr lang="pl-PL" b="1" dirty="0"/>
              <a:t>z niepełnosprawnościami? 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8210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355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Jak sobie radzić w sytuacjach trudnych lub konfliktowych, sposoby komunikacji asertywnej 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6066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Sytuacje trudne i konfliktowe w obsłudze klienta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0116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 wielu przypadkach wynikają po prostu z różnych postaw, jakie prezentują osoby</a:t>
            </a:r>
          </a:p>
          <a:p>
            <a:pPr>
              <a:lnSpc>
                <a:spcPct val="100000"/>
              </a:lnSpc>
            </a:pPr>
            <a:r>
              <a:rPr lang="pl-PL" dirty="0"/>
              <a:t>Równe traktowanie polega również na unikaniu zjawiska „pozytywnego stereotypu” </a:t>
            </a:r>
          </a:p>
          <a:p>
            <a:pPr>
              <a:lnSpc>
                <a:spcPct val="100000"/>
              </a:lnSpc>
            </a:pPr>
            <a:r>
              <a:rPr lang="pl-PL" dirty="0"/>
              <a:t>Zapewnienie dostępności ma być wyrównywaniem szans, ale nie może stawiać osoby z niepełnosprawnością w pozycji uprzywilejowanej w stosunku do pozostałych klientów kancelarii prawnych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14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Sytuacje trudne i konfliktowe w obsłudze klienta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0116"/>
            <a:ext cx="10515600" cy="35654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Ważne jest stawianie granic, rzeczowe i stanowcze konfrontowanie z</a:t>
            </a:r>
            <a:r>
              <a:rPr lang="pl-PL" sz="2800" dirty="0"/>
              <a:t> </a:t>
            </a:r>
            <a:r>
              <a:rPr lang="pl-PL" dirty="0"/>
              <a:t>sytuacjami, w których czujemy, że osoba z niepełnosprawnością nieadekwatnie wykorzystuje własny status lub chorobę do osiągnięcia celu</a:t>
            </a:r>
          </a:p>
          <a:p>
            <a:pPr>
              <a:lnSpc>
                <a:spcPct val="100000"/>
              </a:lnSpc>
            </a:pPr>
            <a:r>
              <a:rPr lang="pl-PL" dirty="0"/>
              <a:t>Pamiętać należy o traktowaniu podmiotowym i z szacunkiem. Osoba z niepełnosprawnością ma prawo do zapewnienia jej dostępności podczas korzystania ze wsparcia przedstawicieli zawodów prawniczych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811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47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Specyfika funkcjonowania osoby dorosłej i dziecka z niepełnosprawnością, rola opiekuna </a:t>
            </a:r>
            <a:r>
              <a:rPr lang="pl-PL" b="1" dirty="0" err="1"/>
              <a:t>OzN</a:t>
            </a:r>
            <a:r>
              <a:rPr lang="pl-PL" b="1" dirty="0"/>
              <a:t> w perspektywie obsługi klienta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747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Specyfika funkcjonowania osoby dorosłej i dziecka z niepełnosprawnością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5486"/>
            <a:ext cx="10515600" cy="3290098"/>
          </a:xfrm>
        </p:spPr>
        <p:txBody>
          <a:bodyPr/>
          <a:lstStyle/>
          <a:p>
            <a:r>
              <a:rPr lang="pl-PL" dirty="0"/>
              <a:t>Obsługa osoby z dzieckiem z niepełnosprawnością może wymagać w niektórych sytuacjach pomocy np. pokonania barier architektonicznych (wniesienie ciężkiego wózka o nietypowym rozmiarze do kancelarii), w komunikacji (nawiązanie relacji z dzieckiem w trakcie obsługi dorosłego, kiedy dziecko sygnalizuje swoje potrzeby w nietypowej formie).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5737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Rola opiekuna </a:t>
            </a:r>
            <a:r>
              <a:rPr lang="pl-PL" b="1" dirty="0" err="1"/>
              <a:t>OzN</a:t>
            </a:r>
            <a:r>
              <a:rPr lang="pl-PL" b="1" dirty="0"/>
              <a:t> w perspektywie obsługi klienta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207"/>
            <a:ext cx="10515600" cy="37511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Część osób korzysta ze wsparcia asystentów osobistych </a:t>
            </a:r>
            <a:br>
              <a:rPr lang="pl-PL" dirty="0"/>
            </a:br>
            <a:r>
              <a:rPr lang="pl-PL" dirty="0"/>
              <a:t>(zwłaszcza osoby z niepełnosprawnością ruchową, wzrokową) </a:t>
            </a:r>
            <a:br>
              <a:rPr lang="pl-PL" dirty="0"/>
            </a:br>
            <a:r>
              <a:rPr lang="pl-PL" dirty="0"/>
              <a:t>lub opiekunów/rodziców (zwłaszcza osoby z niepełnosprawnością intelektualną)</a:t>
            </a:r>
          </a:p>
          <a:p>
            <a:pPr>
              <a:lnSpc>
                <a:spcPct val="100000"/>
              </a:lnSpc>
            </a:pPr>
            <a:r>
              <a:rPr lang="pl-PL" dirty="0"/>
              <a:t>Może ono dotyczyć czynności codziennych (poruszanie się po mieście, wizyta u lekarza), a także załatwiania sprawy w kancelarii prawnej</a:t>
            </a:r>
          </a:p>
          <a:p>
            <a:pPr>
              <a:lnSpc>
                <a:spcPct val="100000"/>
              </a:lnSpc>
            </a:pPr>
            <a:r>
              <a:rPr lang="pl-PL" dirty="0"/>
              <a:t>Wsparcie asystenta/opiekuna pozwala osobie z niepełnosprawnością na osiągnięcie większego poziomu samodzielności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172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Rola opiekuna </a:t>
            </a:r>
            <a:r>
              <a:rPr lang="pl-PL" b="1" dirty="0" err="1"/>
              <a:t>OzN</a:t>
            </a:r>
            <a:r>
              <a:rPr lang="pl-PL" b="1" dirty="0"/>
              <a:t> w perspektywie obsługi klienta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207"/>
            <a:ext cx="10515600" cy="35791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Większość osób z niepełnosprawnością prowadzi aktywne życie zawodowe i społeczne</a:t>
            </a:r>
          </a:p>
          <a:p>
            <a:pPr>
              <a:lnSpc>
                <a:spcPct val="100000"/>
              </a:lnSpc>
            </a:pPr>
            <a:r>
              <a:rPr lang="pl-PL" dirty="0"/>
              <a:t>Kluczowe jest zapewnienie dostępności w różnych jej wymiarach oraz podmiotowego traktowania </a:t>
            </a:r>
          </a:p>
          <a:p>
            <a:pPr>
              <a:lnSpc>
                <a:spcPct val="100000"/>
              </a:lnSpc>
            </a:pPr>
            <a:r>
              <a:rPr lang="pl-PL" dirty="0"/>
              <a:t>Za każdym razem (nawet w przypadku niepełnosprawności intelektualnej) zwracaj się bezpośrednio do osoby, a nie jej opiekuna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893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93" y="1535881"/>
            <a:ext cx="10681213" cy="2414638"/>
          </a:xfrm>
        </p:spPr>
        <p:txBody>
          <a:bodyPr/>
          <a:lstStyle/>
          <a:p>
            <a:r>
              <a:rPr lang="pl-PL" sz="8000" b="1" dirty="0">
                <a:highlight>
                  <a:srgbClr val="FFF6D1"/>
                </a:highlight>
              </a:rPr>
              <a:t>MODUŁ SPECJALISTYCZNY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800" dirty="0"/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lang="pl-PL" sz="800" dirty="0">
              <a:solidFill>
                <a:srgbClr val="0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Model funkcjonalny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Model przedstawia niepełnosprawność jako dynamiczny stan, który może zaczynać się od zaburzenia funkcji ciała (np. związanej </a:t>
            </a:r>
            <a:br>
              <a:rPr lang="pl-PL" dirty="0"/>
            </a:br>
            <a:r>
              <a:rPr lang="pl-PL" dirty="0"/>
              <a:t>z mówieniem, chodzeniem, procesami pamięci i myślenia), </a:t>
            </a:r>
            <a:br>
              <a:rPr lang="pl-PL" dirty="0"/>
            </a:br>
            <a:r>
              <a:rPr lang="pl-PL" dirty="0"/>
              <a:t>co przekłada się na ograniczenia społeczne w realizacji swoich funkcji </a:t>
            </a:r>
            <a:br>
              <a:rPr lang="pl-PL" dirty="0"/>
            </a:br>
            <a:r>
              <a:rPr lang="pl-PL" dirty="0"/>
              <a:t>i ról</a:t>
            </a:r>
          </a:p>
          <a:p>
            <a:pPr>
              <a:lnSpc>
                <a:spcPct val="100000"/>
              </a:lnSpc>
            </a:pPr>
            <a:r>
              <a:rPr lang="pl-PL" dirty="0"/>
              <a:t>Perspektywa ta nie skupia się na samej niepełnosprawności, ale na skutkach, jakie ona powoduje, skupia się na występowaniu licznych barier, które uniemożliwiają np. realizację społeczną lub zawodową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080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73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Przygotowanie szkoleń dla przedstawicieli zawodów prawniczych związanych z kontaktem, komunikacją z klientem z niepełnosprawnością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8175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1007329"/>
            <a:ext cx="11206075" cy="1325563"/>
          </a:xfrm>
        </p:spPr>
        <p:txBody>
          <a:bodyPr/>
          <a:lstStyle/>
          <a:p>
            <a:r>
              <a:rPr lang="pl-PL" b="1" dirty="0"/>
              <a:t>Cele szkoleń dla przedstawicieli zawodów prawniczych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70" y="2332892"/>
            <a:ext cx="10575696" cy="330218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</a:pPr>
            <a:r>
              <a:rPr lang="pl-PL" sz="3200" dirty="0">
                <a:effectLst/>
                <a:ea typeface="Times New Roman" panose="02020603050405020304" pitchFamily="18" charset="0"/>
              </a:rPr>
              <a:t>Szkolenia dla przedstawicieli zawodów prawniczych mają na celu m.in. podniesienie wiedzy, umiejętności, zmianę lub kształtowanie postaw, które zwiększą jakość wykonywanej pracy</a:t>
            </a:r>
            <a:endParaRPr lang="pl-PL" sz="3200" dirty="0"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pl-PL" sz="3200" dirty="0"/>
              <a:t>Szkolenia to wymierne korzyści w postaci kompetentnych przedstawicieli zawodów prawniczych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7874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1007329"/>
            <a:ext cx="11206075" cy="1325563"/>
          </a:xfrm>
        </p:spPr>
        <p:txBody>
          <a:bodyPr/>
          <a:lstStyle/>
          <a:p>
            <a:r>
              <a:rPr lang="pl-PL" b="1" dirty="0"/>
              <a:t>Korzyści dla przedstawicieli zawodów prawniczych  z udziału w szkoleniach dotyczących obsługi </a:t>
            </a:r>
            <a:r>
              <a:rPr lang="pl-PL" b="1" dirty="0" err="1"/>
              <a:t>OzN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29" y="2448560"/>
            <a:ext cx="10575696" cy="376954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2F2C2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zdobycie praktycznych umiejętności oraz kompetencji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2F2C2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minimalizacja możliwości popełnienia błędów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2F2C2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wzrost motywacji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2F2C2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podniesienie profesjonalizmu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2F2C2C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zwiększenie poziomu satysfakcji zawodowej</a:t>
            </a:r>
          </a:p>
          <a:p>
            <a:pPr marL="0" lvl="0" indent="0">
              <a:lnSpc>
                <a:spcPct val="115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69421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Analiza potrzeb szkoleniowych w zakresie wiedzy o obsłudze osób z niepełnosprawnościami przez przedstawicieli zawodów prawniczych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64682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1007329"/>
            <a:ext cx="11206075" cy="1325563"/>
          </a:xfrm>
        </p:spPr>
        <p:txBody>
          <a:bodyPr/>
          <a:lstStyle/>
          <a:p>
            <a:r>
              <a:rPr lang="pl-PL" b="1" dirty="0"/>
              <a:t>Analiza potrzeb szkoleniowych w organizacji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1828800"/>
            <a:ext cx="10575696" cy="435882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Właściwe rozpoznanie potrzeb szkoleniowych pozwala na dostosowanie tematyki szkoleń do potrzeb przedstawicieli zawodów prawniczych. </a:t>
            </a:r>
          </a:p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Właściwie przeprowadzona identyfikacja potrzeb szkoleniowych jest podstawą wszelkich innych czynności związanych z doskonaleniem procesów obsługi </a:t>
            </a:r>
            <a:r>
              <a:rPr lang="pl-PL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OzN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w kancelariach prawniczych</a:t>
            </a:r>
          </a:p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Umożliwia zidentyfikowanie luk kompetencyjnych w określonych obszarach oraz wskazanie kierunków rozwoju wiedzy i umiejętności uczestników szkolenia</a:t>
            </a:r>
          </a:p>
          <a:p>
            <a:pPr marL="0" lvl="0" indent="0">
              <a:lnSpc>
                <a:spcPct val="115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85119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Metodyka wprowadzania zagadnień związanych z obsługą </a:t>
            </a:r>
            <a:r>
              <a:rPr lang="pl-PL" b="1" dirty="0" err="1"/>
              <a:t>OzN</a:t>
            </a:r>
            <a:r>
              <a:rPr lang="pl-PL" b="1" dirty="0"/>
              <a:t> do programów szkoleniowych i doskonalenia zawodowego w strukturze danego samorządu 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3657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1007329"/>
            <a:ext cx="11206075" cy="1325563"/>
          </a:xfrm>
        </p:spPr>
        <p:txBody>
          <a:bodyPr/>
          <a:lstStyle/>
          <a:p>
            <a:r>
              <a:rPr lang="pl-PL" b="1" dirty="0"/>
              <a:t>Przykładowe tematy szkoleń dla przedstawicieli zawodów prawniczych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01" y="2694629"/>
            <a:ext cx="10575696" cy="385473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Obsługa osób z niepełnosprawnością w kancelarii prawnej</a:t>
            </a:r>
          </a:p>
          <a:p>
            <a:pPr>
              <a:lnSpc>
                <a:spcPct val="107000"/>
              </a:lnSpc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 rozmawiać z klientem z zaburzeniami psychicznymi</a:t>
            </a:r>
          </a:p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Klient ze spektrum autyzmu</a:t>
            </a:r>
          </a:p>
          <a:p>
            <a:pPr>
              <a:lnSpc>
                <a:spcPct val="107000"/>
              </a:lnSpc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Zatrudnienie osób z niepełnosprawnością w wymiarze sprawiedliwości</a:t>
            </a:r>
          </a:p>
          <a:p>
            <a:pPr>
              <a:lnSpc>
                <a:spcPct val="107000"/>
              </a:lnSpc>
            </a:pP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Zatrudnienie osób z niepełnosprawnością w kancelari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i prawnej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3721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543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Kompetencje w kontaktach z osobami </a:t>
            </a:r>
            <a:br>
              <a:rPr lang="pl-PL" b="1" dirty="0"/>
            </a:br>
            <a:r>
              <a:rPr lang="pl-PL" b="1" dirty="0"/>
              <a:t>z niepełnosprawnością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6178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Profesjonalny pełnomocnik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800" dirty="0"/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lang="pl-PL" sz="800" dirty="0">
              <a:solidFill>
                <a:srgbClr val="0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1939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Profesjonalny notariusz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78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509"/>
            <a:ext cx="10515600" cy="740982"/>
          </a:xfrm>
        </p:spPr>
        <p:txBody>
          <a:bodyPr/>
          <a:lstStyle/>
          <a:p>
            <a:r>
              <a:rPr lang="pl-PL" b="1" dirty="0"/>
              <a:t>Rodzaje i stopnie niepełnosprawności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7119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Profesjonalny komornik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047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  <a:t>Oczekiwania i potrzeby osób </a:t>
            </a:r>
            <a:b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pl-PL" b="0" i="0" u="none" strike="noStrike" dirty="0">
                <a:solidFill>
                  <a:srgbClr val="000000"/>
                </a:solidFill>
                <a:effectLst/>
                <a:latin typeface="+mn-lt"/>
              </a:rPr>
              <a:t>z niepełnosprawnością </a:t>
            </a:r>
            <a:r>
              <a:rPr lang="pl-PL" dirty="0">
                <a:solidFill>
                  <a:srgbClr val="000000"/>
                </a:solidFill>
                <a:latin typeface="+mn-lt"/>
              </a:rPr>
              <a:t>jako klientów w kancelariach prawnych</a:t>
            </a:r>
            <a:endParaRPr lang="pl-PL" b="1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84" y="2974583"/>
            <a:ext cx="10515600" cy="38834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700" dirty="0"/>
              <a:t>Każda osoba z niepełnosprawnością jest inna</a:t>
            </a:r>
            <a:r>
              <a:rPr lang="pl-PL" sz="2700" dirty="0">
                <a:solidFill>
                  <a:srgbClr val="000000"/>
                </a:solidFill>
              </a:rPr>
              <a:t>, </a:t>
            </a:r>
            <a:r>
              <a:rPr lang="pl-PL" sz="2700" b="0" i="0" u="none" strike="noStrike" dirty="0">
                <a:solidFill>
                  <a:srgbClr val="000000"/>
                </a:solidFill>
                <a:effectLst/>
              </a:rPr>
              <a:t>ma osobny temperament, sposoby radzenia sobie w sytuacjach kontaktu z inną osobą, wiedzę, doświadczenie, dlatego różne mogą być jej potrzeby i oczekiwania </a:t>
            </a:r>
          </a:p>
          <a:p>
            <a:pPr>
              <a:lnSpc>
                <a:spcPct val="100000"/>
              </a:lnSpc>
            </a:pPr>
            <a:r>
              <a:rPr lang="pl-PL" sz="2700" dirty="0">
                <a:solidFill>
                  <a:srgbClr val="000000"/>
                </a:solidFill>
              </a:rPr>
              <a:t>R</a:t>
            </a:r>
            <a:r>
              <a:rPr lang="pl-PL" sz="2700" b="0" i="0" u="none" strike="noStrike" dirty="0">
                <a:solidFill>
                  <a:srgbClr val="000000"/>
                </a:solidFill>
                <a:effectLst/>
              </a:rPr>
              <a:t>eakcje i sposób zachowania osób z niepełnosprawnościami mogą być podyktowane chorobą (np. stres towarzyszący zaburzeniom psychicznym), ale przede wszystkim będą zależały od indywidualnych cech jednostki</a:t>
            </a:r>
            <a:endParaRPr lang="pl-PL" sz="2700" i="1" dirty="0"/>
          </a:p>
          <a:p>
            <a:pPr marL="0" indent="0">
              <a:lnSpc>
                <a:spcPct val="100000"/>
              </a:lnSpc>
              <a:buNone/>
            </a:pPr>
            <a:endParaRPr lang="pl-PL" sz="27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5691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Etyka w pełnieniu funkcji przedstawiciela zawodów prawniczych</a:t>
            </a:r>
            <a:endParaRPr lang="pl-PL" sz="4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0247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Zasady, jakich powinny przestrzegać przedstawiciele zawodów prawniczych </a:t>
            </a:r>
            <a:b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kontakcie z </a:t>
            </a:r>
            <a:r>
              <a:rPr lang="pl-PL" sz="4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3007360"/>
            <a:ext cx="10515600" cy="385064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l-PL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asada akceptacji</a:t>
            </a: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– oparta na zasadach tolerancji, poszanowania godności, swobody wyboru wartości i celów życiowych osoby </a:t>
            </a:r>
            <a:b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niepełnosprawnością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l-PL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Zasada indywidualizacji</a:t>
            </a: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– podmiotowe podejście do osoby </a:t>
            </a:r>
            <a:b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niepełnosprawnością, jej niepowtarzalnej osobowości, </a:t>
            </a:r>
            <a:b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jej prawami i potrzebami</a:t>
            </a:r>
            <a:endParaRPr lang="pl-PL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683657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Zasady, jakich powinny przestrzegać przedstawiciele zawodów prawniczych </a:t>
            </a:r>
            <a:b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kontakcie z </a:t>
            </a:r>
            <a:r>
              <a:rPr lang="pl-PL" sz="4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3066499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l-PL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asada poufności</a:t>
            </a: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– respektowanie prywatności i nieujawnianie informacji uzyskanych od osoby z niepełnosprawnością bez jej wiedzy i zgody osobom trzecim (z wyłączeniem wyjątków wynikających </a:t>
            </a:r>
            <a:b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przepisów obowiązującego prawa)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62317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Zasady, jakich powinny przestrzegać przedstawiciele zawodów prawniczych </a:t>
            </a:r>
            <a:b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kontakcie z </a:t>
            </a:r>
            <a:r>
              <a:rPr lang="pl-PL" sz="4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pl-PL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(3)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3066499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pl-PL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asada prawa do samostanowienia</a:t>
            </a: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– prawo osoby </a:t>
            </a:r>
            <a:b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 niepełnosprawnością do wolności i odpowiedzialności za swoje życie (z wyłączeniem sytuacji zagrożenia zdrowia i życia)</a:t>
            </a:r>
            <a:endParaRPr lang="pl-PL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51423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868"/>
            <a:ext cx="10515600" cy="1325563"/>
          </a:xfrm>
        </p:spPr>
        <p:txBody>
          <a:bodyPr/>
          <a:lstStyle/>
          <a:p>
            <a: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Radzenie sobie ze stresem i obciążeniem udzielanym wsparciem klientom z niepełnosprawnościami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0520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Typy stresu wg H. </a:t>
            </a:r>
            <a:r>
              <a:rPr lang="pl-PL" b="1"/>
              <a:t>Selyego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sz="2800" b="1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Eustres</a:t>
            </a:r>
            <a:r>
              <a:rPr lang="pl-PL" sz="28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stres konstruktywny, motywujący, stan zadowolenia, pobudzający człowieka do podejmowania wysiłku i realizacji zadań, celów życiowych</a:t>
            </a:r>
            <a:endParaRPr lang="pl-PL" sz="28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sz="2800" b="1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Dystres</a:t>
            </a: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stres szkodliwy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przeciążenia), który może prowadzić do choroby, powodujący naszą dezintegrację psychiczną, frustrację, poczucie bezradności, drażliwość, a nawet zachowania agresywne </a:t>
            </a:r>
            <a:endParaRPr lang="pl-PL" sz="2800" dirty="0">
              <a:effectLst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44686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Stadia stresu (1)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724891"/>
            <a:ext cx="11049000" cy="454082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pl-PL" b="1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tadium alarmowe 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solidFill>
                  <a:schemeClr val="tx1"/>
                </a:solidFill>
              </a:rPr>
              <a:t>mobilizacja sił obronnych organizmu, </a:t>
            </a:r>
            <a:br>
              <a:rPr lang="pl-PL" altLang="pl-PL" dirty="0">
                <a:solidFill>
                  <a:schemeClr val="tx1"/>
                </a:solidFill>
              </a:rPr>
            </a:br>
            <a:r>
              <a:rPr lang="pl-PL" altLang="pl-PL" dirty="0">
                <a:solidFill>
                  <a:schemeClr val="tx1"/>
                </a:solidFill>
              </a:rPr>
              <a:t>składa się z dwóch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faz:  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faza szoku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– bezpośrednia reakcja na oddziałujący czynnik </a:t>
            </a:r>
            <a:b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(występują reakcje fizjologiczne, takie jak spadek ciśnienia krwi i spadek temperatury ciała, np. nagle robi się nam zimno, mamy dreszcze),  </a:t>
            </a:r>
            <a:endParaRPr lang="pl-PL" dirty="0"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faza przeciwdziałania szokowi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– organizm uruchamia reakcje obronne </a:t>
            </a:r>
            <a:b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 dochodzi </a:t>
            </a:r>
            <a:r>
              <a:rPr lang="pl-PL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wzrostu ciśnienia krwi oraz podwyższenia temperatury ciała (uczucie nagłego gorąca, wypieki na twarzy).</a:t>
            </a:r>
          </a:p>
        </p:txBody>
      </p:sp>
    </p:spTree>
    <p:extLst>
      <p:ext uri="{BB962C8B-B14F-4D97-AF65-F5344CB8AC3E}">
        <p14:creationId xmlns:p14="http://schemas.microsoft.com/office/powerpoint/2010/main" val="46406485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Stadia stresu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b="1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tadium odporności 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jeśli oddziaływanie czynnika szkodliwego przedłuża się w czasie, organizm uruchamia tryb adaptacyjny, przystosowawczy do radzenia sobie w tych warunkach. 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l-PL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b="1" dirty="0">
                <a:solidFill>
                  <a:srgbClr val="00000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tadium wyczerpania</a:t>
            </a:r>
            <a:r>
              <a:rPr lang="pl-PL" sz="2800" kern="1200" dirty="0">
                <a:solidFill>
                  <a:srgbClr val="00000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pojawi się, gdy pozostajemy w takiej sytuacji dłuższy czas lub działanie czynnika szkodliwego ma bardzo intensywny charakter. Występuje wówczas utrata zdolności obronnych naszego organizmu, a w ich następstwie stopniowe rozregulowanie funkcji fizjologicznych aż po śmierć. 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281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5"/>
            <a:ext cx="10515600" cy="705852"/>
          </a:xfrm>
        </p:spPr>
        <p:txBody>
          <a:bodyPr/>
          <a:lstStyle/>
          <a:p>
            <a:r>
              <a:rPr lang="pl-PL" b="1" dirty="0"/>
              <a:t>Stopnie niepełnosprawności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ea typeface="Arial" panose="020B0604020202020204" pitchFamily="34" charset="0"/>
              </a:rPr>
              <a:t>U</a:t>
            </a:r>
            <a:r>
              <a:rPr lang="pl-PL" dirty="0">
                <a:effectLst/>
                <a:ea typeface="Arial" panose="020B0604020202020204" pitchFamily="34" charset="0"/>
              </a:rPr>
              <a:t>stawa z dnia 27 sierpnia 1997 r. o rehabilitacji zawodowej i społecznej oraz zatrudnianiu osób niepełnosprawnych określa stopnie niepełnosprawności:</a:t>
            </a:r>
            <a:endParaRPr lang="pl-PL" dirty="0"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ffectLst/>
                <a:ea typeface="Arial" panose="020B0604020202020204" pitchFamily="34" charset="0"/>
              </a:rPr>
              <a:t>Lekki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a typeface="Arial" panose="020B0604020202020204" pitchFamily="34" charset="0"/>
              </a:rPr>
              <a:t>Umiarkowany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a typeface="Arial" panose="020B0604020202020204" pitchFamily="34" charset="0"/>
              </a:rPr>
              <a:t>Z</a:t>
            </a:r>
            <a:r>
              <a:rPr lang="pl-PL" dirty="0">
                <a:effectLst/>
                <a:ea typeface="Arial" panose="020B0604020202020204" pitchFamily="34" charset="0"/>
              </a:rPr>
              <a:t>naczny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9620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Krzywa stresu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Krzywa stresu">
            <a:extLst>
              <a:ext uri="{FF2B5EF4-FFF2-40B4-BE49-F238E27FC236}">
                <a16:creationId xmlns:a16="http://schemas.microsoft.com/office/drawing/2014/main" id="{4C919563-16E1-37D2-49BC-0926D8226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7" y="1804575"/>
            <a:ext cx="6133764" cy="41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819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Objawy stresu (1)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 fizjologiczny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przyspieszone bicie serca, bladość, skłonność do pocenia się, wzrastające napięcie mięśni – w ich efekcie bóle pleców, szyi, skoki ciśnienia krwi, odpływ krwi do mięśni, częstsze oddawanie moczu, zaburzenia menstruacji, poczucie suchości </a:t>
            </a:r>
            <a:b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ustach i gardle, reakcje z przewodu pokarmowego (niestrawność, biegunki, zaparcia), bóle głowy, skłonność do przeziębiania się, zapadania na różne infekcje (bakteryjne, wirusowe), zaburzenia snu (trudności z zasypianiem, wybudzanie się nocne i trudności </a:t>
            </a:r>
            <a:b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ponownym zaśnięciem, ranne poczucie zmęczenia i problemy </a:t>
            </a:r>
            <a:b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wybudzeniem się)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2719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Objawy stresu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 poznawczy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trudności w koncentracji uwagi i skupieniu się </a:t>
            </a:r>
            <a:b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wykonywanej czynności, pojawiające się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luki pamięciowe, zapominanie, problemy z mobilizacją do zadania i ogólny brak zainteresowań, obsesyjne trzymanie się pewnych pomysłów, schematów, utrata elastyczności w działaniu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174755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Objawy stresu (3)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Obszar </a:t>
            </a:r>
            <a:r>
              <a:rPr lang="pl-PL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zachowań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nerwowe tiki, drżenia, zgrzytanie zębami, częste wypadkowe zdarzenia,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trudności z wypowiadaniem się, impulsywność, niekontrolowane wybuchy śmiechu lub płaczu, skłonność do różnych używek (papierosy, alkohol, narkotyki, farmaceutyki), zmiany w odżywianiu</a:t>
            </a:r>
            <a:endParaRPr lang="pl-PL" sz="2800" kern="1200" dirty="0">
              <a:solidFill>
                <a:srgbClr val="40404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Obszar nastawienia do życia </a:t>
            </a:r>
            <a:r>
              <a:rPr lang="pl-PL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częstsze doświadczanie stanu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bezradności, brak zaangażowania i poczucie bezsensowności </a:t>
            </a:r>
            <a:b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2800" kern="12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bezwartościowości, zobojętnienie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318657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Skutki długotrwałego stresu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Choroby psychosomatyczne</a:t>
            </a:r>
          </a:p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aburzenia układu trawiennego (owrzodzenia)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aburzenia układu krążenia (nadciśnienie, arytmia, migreny)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aburzenia układu oddechowego (alergia, astma oskrzelowa)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aburzenia układu mięśniowo-kostnego (bóle, skurcze)</a:t>
            </a:r>
          </a:p>
          <a:p>
            <a:pPr>
              <a:lnSpc>
                <a:spcPct val="115000"/>
              </a:lnSpc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aburzenia układu odpornościowego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horoby skóry (trądzik, łuszczyca, pokrzywka, egzema)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681688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Stres a praca (przebodźcowanie)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l-PL" kern="1200" dirty="0">
                <a:effectLst/>
                <a:ea typeface="Times New Roman" panose="02020603050405020304" pitchFamily="18" charset="0"/>
              </a:rPr>
              <a:t>Nasz mózg nieustannie zmuszany jest do przetwarzania ogromnej ilości informacji napływających z naszych zmysłów, które często świadomie lub nieświadomie niepotrzebnie aktywizujemy w tym samym czasie. To generuje napięcia i </a:t>
            </a:r>
            <a:r>
              <a:rPr lang="pl-PL" kern="1200" dirty="0" err="1">
                <a:effectLst/>
                <a:ea typeface="Times New Roman" panose="02020603050405020304" pitchFamily="18" charset="0"/>
              </a:rPr>
              <a:t>przebodźcowanie</a:t>
            </a:r>
            <a:endParaRPr lang="pl-PL" kern="12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l-PL" kern="1200" dirty="0">
                <a:effectLst/>
                <a:ea typeface="Times New Roman" panose="02020603050405020304" pitchFamily="18" charset="0"/>
              </a:rPr>
              <a:t>Warto zwrócić uwagę na to, co mamy w najbliższym otoczeniu, </a:t>
            </a:r>
            <a:br>
              <a:rPr lang="pl-PL" kern="1200" dirty="0">
                <a:effectLst/>
                <a:ea typeface="Times New Roman" panose="02020603050405020304" pitchFamily="18" charset="0"/>
              </a:rPr>
            </a:br>
            <a:r>
              <a:rPr lang="pl-PL" kern="1200" dirty="0">
                <a:effectLst/>
                <a:ea typeface="Times New Roman" panose="02020603050405020304" pitchFamily="18" charset="0"/>
              </a:rPr>
              <a:t>i na swoje zachowania, nawyki oraz skrypty myślowe </a:t>
            </a:r>
            <a:endParaRPr lang="pl-PL" dirty="0">
              <a:effectLst/>
              <a:ea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33858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sz="4400" b="1" dirty="0">
                <a:effectLst/>
                <a:ea typeface="Times New Roman" panose="02020603050405020304" pitchFamily="18" charset="0"/>
              </a:rPr>
              <a:t>Stres a wypalenie zawodowe – gdzie tkwi różnica?</a:t>
            </a:r>
            <a:br>
              <a:rPr lang="pl-PL" sz="4400" dirty="0">
                <a:effectLst/>
                <a:ea typeface="Times New Roman" panose="02020603050405020304" pitchFamily="18" charset="0"/>
              </a:rPr>
            </a:b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4625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sz="44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Stres a wypalenie zawodowe – różnice</a:t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8BCF6056-69AB-4BD6-DD28-C9B515FEB97C}"/>
              </a:ext>
            </a:extLst>
          </p:cNvPr>
          <p:cNvGraphicFramePr>
            <a:graphicFrameLocks/>
          </p:cNvGraphicFramePr>
          <p:nvPr/>
        </p:nvGraphicFramePr>
        <p:xfrm>
          <a:off x="838200" y="1825626"/>
          <a:ext cx="9904598" cy="376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191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Stres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Wypalenie</a:t>
                      </a:r>
                      <a:r>
                        <a:rPr lang="pl-PL" sz="2000" baseline="0" dirty="0"/>
                        <a:t> zawodowe</a:t>
                      </a:r>
                      <a:endParaRPr lang="pl-P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Calibri"/>
                          <a:cs typeface="Times New Roman"/>
                        </a:rPr>
                        <a:t>Przeciążenie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Brak zaangażowania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Pobudzenie emocjonalne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Otępienie emocjonalne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Pośpiech, nadaktywność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Obojętność i brak poczucia sensu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Utrata energii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Utrata motywacji, ideałów i nadziei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Prowadzi do zaburzeń</a:t>
                      </a:r>
                      <a:r>
                        <a:rPr lang="pl-PL" sz="2000" baseline="0" dirty="0">
                          <a:latin typeface="+mn-lt"/>
                          <a:ea typeface="Times New Roman"/>
                          <a:cs typeface="Times New Roman"/>
                        </a:rPr>
                        <a:t> lękowych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Prowadzi do izolacji i depresji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Straty fizyczne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Straty emocjonalne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Może zabić Cię przedwcześnie</a:t>
                      </a:r>
                      <a:endParaRPr lang="pl-PL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+mn-lt"/>
                          <a:ea typeface="Times New Roman"/>
                          <a:cs typeface="Times New Roman"/>
                        </a:rPr>
                        <a:t>Może odebrać chęci do życia</a:t>
                      </a:r>
                      <a:endParaRPr lang="pl-PL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0693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Stadia wypalenia zawodowego (1)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78" y="1825625"/>
            <a:ext cx="10515600" cy="2958642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 (ostrzegawcze)</a:t>
            </a:r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pl-PL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bjawia się: </a:t>
            </a:r>
            <a:endParaRPr lang="pl-PL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obniżeniem odporności organizmu, czego konsekwencją są częste przeziębienia i infekcje, pojawiają się bóle głowy i zaburzenia snu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wzrostem drażliwości, irytacji, złości bez wyraźnej przyczyny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spadkiem motywacji do pracy i niechęci do realizacji obowiązków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19515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079"/>
            <a:ext cx="10515600" cy="848981"/>
          </a:xfrm>
        </p:spPr>
        <p:txBody>
          <a:bodyPr/>
          <a:lstStyle/>
          <a:p>
            <a:r>
              <a:rPr lang="pl-PL" b="1" dirty="0"/>
              <a:t>Stadia wypalenia zawodowego (2)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190"/>
            <a:ext cx="10515600" cy="4055731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  <a:tabLst>
                <a:tab pos="640080" algn="l"/>
              </a:tabLst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II (głębsze)</a:t>
            </a:r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pl-PL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bjawia się: </a:t>
            </a:r>
            <a:endParaRPr lang="pl-PL" sz="28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tabLst>
                <a:tab pos="640080" algn="l"/>
              </a:tabLst>
            </a:pP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impulsywnością i wybuchami irytacji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tabLst>
                <a:tab pos="640080" algn="l"/>
              </a:tabLst>
            </a:pP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trudnościami z prawidłowym wykonaniem nawet standardowych zadań, skłonnościami do pomyłek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tabLst>
                <a:tab pos="640080" algn="l"/>
              </a:tabLst>
            </a:pP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drażliwością w kontaktach z innymi, </a:t>
            </a:r>
            <a:r>
              <a:rPr lang="pl-PL" sz="2800" kern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zachowaniami</a:t>
            </a:r>
            <a:r>
              <a:rPr lang="pl-PL" sz="2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niekontrolowanymi, których się później wstydzimy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l-PL" dirty="0"/>
          </a:p>
          <a:p>
            <a:pPr>
              <a:lnSpc>
                <a:spcPct val="100000"/>
              </a:lnSpc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51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Rodzaje niepełnosprawności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słuchu lub mowy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wzroku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intelektualna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związana ze spektrum autyzmu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sensoryczna (dotycząca zaburzeń węchu, smaku itp.)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effectLst/>
                <a:ea typeface="Arial" panose="020B0604020202020204" pitchFamily="34" charset="0"/>
              </a:rPr>
              <a:t>psychiczna (dotycząca zaburzeń psychicznych, chorób psychicznych, np. depresja, schizofrenia)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77451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079"/>
            <a:ext cx="10515600" cy="848981"/>
          </a:xfrm>
        </p:spPr>
        <p:txBody>
          <a:bodyPr/>
          <a:lstStyle/>
          <a:p>
            <a:r>
              <a:rPr lang="pl-PL" b="1" dirty="0"/>
              <a:t>Stadia wypalenia zawodowego (3)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549"/>
            <a:ext cx="10726882" cy="405573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640080" algn="l"/>
              </a:tabLst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III (chroniczny stres)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pl-PL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bjawia się: </a:t>
            </a:r>
            <a:endParaRPr lang="pl-PL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występowaniem psychicznych i fizycznych objawów psychosomatycznych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poczuciem osamotnienia i niezrozumienia ze strony innych ludzi </a:t>
            </a:r>
            <a:b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(nawet bliskich), wyobcowanie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rozwinięciem sytuacji kryzysowych w pracy i w życiu osobistym, rodzinnym. Narastające przykre poczucie utraty efektywności </a:t>
            </a:r>
            <a:b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sprawstwa oraz kontroli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pojawieniem oznak chorobowych (np. nadciśnienie, nerwice, depresja)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962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78" y="976644"/>
            <a:ext cx="10515600" cy="848981"/>
          </a:xfrm>
        </p:spPr>
        <p:txBody>
          <a:bodyPr/>
          <a:lstStyle/>
          <a:p>
            <a:r>
              <a:rPr lang="pl-PL" b="1" dirty="0"/>
              <a:t>Sposoby radzenia sobie (1)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78" y="1730258"/>
            <a:ext cx="10572166" cy="2958642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 (ostrzegawcze):</a:t>
            </a:r>
            <a:endParaRPr lang="pl-PL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pl-PL" dirty="0">
                <a:ea typeface="Times New Roman" panose="02020603050405020304" pitchFamily="18" charset="0"/>
                <a:cs typeface="Calibri" panose="020F0502020204030204" pitchFamily="34" charset="0"/>
              </a:rPr>
              <a:t>Z</a:t>
            </a:r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większ ilość czasu na odpoczynek, który przynosi odprężenie </a:t>
            </a:r>
            <a:b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 regenerację</a:t>
            </a:r>
          </a:p>
          <a:p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Eksperymentuj z nowymi formami relaksowania</a:t>
            </a:r>
          </a:p>
          <a:p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Zmniejsz obciążenie pracą, a zwłaszcza czynnościami, które wywołują silne zmęczenie, zniechęcenie </a:t>
            </a:r>
          </a:p>
          <a:p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Poszukaj swojej przestrzeni „wentylowania/odparowania”  </a:t>
            </a:r>
          </a:p>
          <a:p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Na tym etapie, jeśli się sobą zaopiekujesz, poczujesz wyraźną poprawę</a:t>
            </a: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417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079"/>
            <a:ext cx="10515600" cy="848981"/>
          </a:xfrm>
        </p:spPr>
        <p:txBody>
          <a:bodyPr/>
          <a:lstStyle/>
          <a:p>
            <a:r>
              <a:rPr lang="pl-PL" b="1" dirty="0"/>
              <a:t>Sposoby radzenia sobie (2)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190"/>
            <a:ext cx="10788650" cy="4055731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  <a:tabLst>
                <a:tab pos="640080" algn="l"/>
              </a:tabLst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II (głębsze)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tabLst>
                <a:tab pos="64008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Konieczna dłuższa przerwa w pracy (urlop)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64008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Zorganizowanie wypoczynku, który pozwoli oderwać się od rozmyślania o pracy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64008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Rozwijanie pasji życiowej – dekompresja i angażować się w to, co lubisz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64008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Zmiana formy aktywności – jeśli praca siedząca – wypoczynek to aktywność fizyczna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tabLst>
                <a:tab pos="640080" algn="l"/>
              </a:tabLs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Poinformuj</a:t>
            </a: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bliskich, że potrzebujesz ich wsparcia</a:t>
            </a:r>
            <a:endParaRPr lang="pl-PL" dirty="0"/>
          </a:p>
          <a:p>
            <a:pPr>
              <a:lnSpc>
                <a:spcPct val="100000"/>
              </a:lnSpc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60129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079"/>
            <a:ext cx="10515600" cy="848981"/>
          </a:xfrm>
        </p:spPr>
        <p:txBody>
          <a:bodyPr/>
          <a:lstStyle/>
          <a:p>
            <a:r>
              <a:rPr lang="pl-PL" b="1" dirty="0"/>
              <a:t>Sposoby radzenia sobie (3)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190"/>
            <a:ext cx="10515600" cy="405573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  <a:tabLst>
                <a:tab pos="640080" algn="l"/>
              </a:tabLst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Stadium III (chroniczny stres)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Wymagana jest pomoc specjalistów, profesjonalna interwencja lekarza, psychologa, terapeuty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Czasem konieczna jest zmiana pracy, przekwalifikowanie się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3771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Jak sobie radzić ze stresem? (1)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Według A. </a:t>
            </a:r>
            <a:r>
              <a:rPr lang="pl-PL" sz="2800" kern="1200" dirty="0" err="1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Teisseyre’a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do grupy ośmiu cech decydujących o zdrowiu zalicza się: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800" b="1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rażliwość na sygnały wewnętrzne </a:t>
            </a:r>
            <a:r>
              <a:rPr lang="pl-PL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– zdolność obserwowania siebie </a:t>
            </a:r>
            <a:br>
              <a:rPr lang="pl-PL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i rozpoznawania sygnałów ciała/umysłu, jak np. dyskomfort, ból, zmęczenie, złe samopoczucie, smutek, gniew, przyjemność, </a:t>
            </a:r>
            <a:br>
              <a:rPr lang="pl-PL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i ich rozumienie w kontekście wydarzeń z własnego życia i dokonywania koniecznych zmian</a:t>
            </a:r>
          </a:p>
        </p:txBody>
      </p:sp>
    </p:spTree>
    <p:extLst>
      <p:ext uri="{BB962C8B-B14F-4D97-AF65-F5344CB8AC3E}">
        <p14:creationId xmlns:p14="http://schemas.microsoft.com/office/powerpoint/2010/main" val="171696591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Jak sobie radzić ze stresem? (2)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800" b="1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dolność do zwierzeń </a:t>
            </a:r>
            <a:r>
              <a:rPr lang="pl-PL" sz="28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umiejętność ujawniania uczuć względem siebie i innych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solidFill>
                  <a:srgbClr val="404040"/>
                </a:solidFill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iła charakteru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na którą składają się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zaangażowanie 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(aktywność w pracy, twórcze działanie, żywe związki z ludźmi)</a:t>
            </a:r>
            <a:r>
              <a:rPr lang="pl-PL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(poczucie wpływu i sprawstwa w obszarze jakości życia, zdrowia i w relacjach)</a:t>
            </a:r>
            <a:r>
              <a:rPr lang="pl-PL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b="1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wyzwanie</a:t>
            </a:r>
            <a:r>
              <a:rPr lang="pl-PL" sz="2800" kern="1200" dirty="0">
                <a:solidFill>
                  <a:srgbClr val="404040"/>
                </a:solidFill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 (traktowanie sytuacji problemowej, stresującej jako zadanie do rozwiązania, eksperymentowania i uczenia się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Calibri "/>
            </a:endParaRPr>
          </a:p>
          <a:p>
            <a:endParaRPr lang="pl-PL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80415490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Jak sobie radzić ze stresem? (3)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800" b="1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sertywność 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poczucie własnej wartości, świadomość własnych praw, gotowość do ich obrony i stawiania granic w kontaktach </a:t>
            </a:r>
            <a:b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z innymi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2800" b="1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worzenie związków opartych na relacji/więzi 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łatwość nawiązywania głębszych relacji z innymi ludźmi (partnerstwo, przyjaźń, rodzicielstwo) opartych na zaufaniu i bezinteresowności</a:t>
            </a:r>
            <a:endParaRPr lang="pl-PL" dirty="0">
              <a:latin typeface="Calibri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800" b="1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drowe pomaganie 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altruizm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endParaRPr lang="pl-PL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12669282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Jak sobie radzić ze stresem? (4)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b="1" dirty="0"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2800" b="1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szechstronność i integracja 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posiadanie i rozwijanie swojego potencjału w różnych obszarach, poszukiwanie nowych dziedzin, poznawanie samego siebie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sz="2800" b="1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Uważność </a:t>
            </a: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– zdolność skupiania uwagi na „tu i teraz”, na działaniu, </a:t>
            </a:r>
            <a:b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kern="1200" dirty="0">
                <a:effectLst/>
                <a:latin typeface="Calibri "/>
                <a:ea typeface="Times New Roman" panose="02020603050405020304" pitchFamily="18" charset="0"/>
                <a:cs typeface="Times New Roman" panose="02020603050405020304" pitchFamily="18" charset="0"/>
              </a:rPr>
              <a:t>w jakie jesteśmy aktualnie zaangażowani </a:t>
            </a:r>
            <a:endParaRPr lang="pl-PL" sz="28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87455688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Cenne wskazówki – sposoby na stres (1)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Znajdź każdego dnia chwilę dla siebie</a:t>
            </a:r>
          </a:p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Znajdź każdego dnia czas, gdy jesteś online</a:t>
            </a:r>
          </a:p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Zadbaj w pracy o swoje przerwy</a:t>
            </a:r>
          </a:p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Wyjdź codziennie na spacer</a:t>
            </a:r>
          </a:p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Dbaj o swoje ciało (zdrowie, badania, prawidłowe odżywianie, higienę) i umysł (czytaj, twórz coś)</a:t>
            </a:r>
          </a:p>
          <a:p>
            <a:pPr>
              <a:spcAft>
                <a:spcPts val="800"/>
              </a:spcAft>
              <a:tabLst>
                <a:tab pos="311150" algn="l"/>
                <a:tab pos="406400" algn="l"/>
                <a:tab pos="813435" algn="l"/>
                <a:tab pos="1221105" algn="l"/>
                <a:tab pos="1628775" algn="l"/>
                <a:tab pos="2036445" algn="l"/>
                <a:tab pos="2443480" algn="l"/>
                <a:tab pos="2851150" algn="l"/>
                <a:tab pos="3258820" algn="l"/>
                <a:tab pos="3666490" algn="l"/>
                <a:tab pos="4073525" algn="l"/>
                <a:tab pos="4481195" algn="l"/>
                <a:tab pos="4888865" algn="l"/>
                <a:tab pos="5296535" algn="l"/>
                <a:tab pos="5704205" algn="l"/>
                <a:tab pos="6111240" algn="l"/>
                <a:tab pos="6518910" algn="l"/>
                <a:tab pos="6926580" algn="l"/>
                <a:tab pos="7334250" algn="l"/>
                <a:tab pos="7741285" algn="l"/>
                <a:tab pos="8148955" algn="l"/>
              </a:tabLst>
            </a:pPr>
            <a:r>
              <a:rPr lang="pl-PL" dirty="0">
                <a:latin typeface="Calibri "/>
              </a:rPr>
              <a:t>Oczyść miejsce pracy z nadmiaru niepotrzebnych rzeczy </a:t>
            </a:r>
          </a:p>
          <a:p>
            <a:endParaRPr lang="pl-PL" dirty="0">
              <a:latin typeface="Calibri 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614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Cenne wskazówki – sposoby na stres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1804575"/>
            <a:ext cx="10515600" cy="4351338"/>
          </a:xfrm>
        </p:spPr>
        <p:txBody>
          <a:bodyPr/>
          <a:lstStyle/>
          <a:p>
            <a:r>
              <a:rPr lang="pl-PL" dirty="0">
                <a:latin typeface="Calibri "/>
              </a:rPr>
              <a:t>Staraj się wykonywać jedną czynność naraz, a po jej zrobieniu </a:t>
            </a:r>
            <a:br>
              <a:rPr lang="pl-PL" dirty="0">
                <a:latin typeface="Calibri "/>
              </a:rPr>
            </a:br>
            <a:r>
              <a:rPr lang="pl-PL" dirty="0">
                <a:latin typeface="Calibri "/>
              </a:rPr>
              <a:t>zrób krótką przerwę </a:t>
            </a:r>
          </a:p>
          <a:p>
            <a:r>
              <a:rPr lang="pl-PL" dirty="0">
                <a:latin typeface="Calibri "/>
              </a:rPr>
              <a:t>W miarę możliwości dokończ zadanie, nad którym pracujesz </a:t>
            </a:r>
          </a:p>
          <a:p>
            <a:r>
              <a:rPr lang="pl-PL" dirty="0">
                <a:latin typeface="Calibri "/>
              </a:rPr>
              <a:t>Kiedy jesz – to jedz. Nie zajmuj się wówczas innymi sprawami</a:t>
            </a:r>
          </a:p>
          <a:p>
            <a:r>
              <a:rPr lang="pl-PL" dirty="0">
                <a:latin typeface="Calibri "/>
              </a:rPr>
              <a:t>Zadbaj o swój sen. Wyciszaj się na 1 h przed położeniem spać </a:t>
            </a:r>
            <a:br>
              <a:rPr lang="pl-PL" dirty="0">
                <a:latin typeface="Calibri "/>
              </a:rPr>
            </a:br>
            <a:r>
              <a:rPr lang="pl-PL" dirty="0">
                <a:latin typeface="Calibri "/>
              </a:rPr>
              <a:t>i zrezygnuj z oglądania telewizji, pracy przy komputerze, używania telefonu</a:t>
            </a:r>
          </a:p>
          <a:p>
            <a:r>
              <a:rPr lang="pl-PL" dirty="0">
                <a:latin typeface="Calibri "/>
              </a:rPr>
              <a:t>Więcej się uśmiechaj do ludzi, bądź z nimi autentycznie</a:t>
            </a:r>
          </a:p>
          <a:p>
            <a:endParaRPr lang="pl-PL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59682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Rodzaje niepełnosprawności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ruchowa (m.in. paraplegia i tetraplegia, amputacje, choroby reumatyczne)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neurologiczna, w tym z występowaniem chorób neurodegeneracyjnych (m.in.: stwardnienie rozsiane, mózgowe porażenie dziecięce, epilepsja, udar mózgu, choroba Alzheimera, demencja, choroba Parkinsona)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83858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56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Wyzwania w kontaktach z osobami z niepełnosprawnościami w kancelarii prawnej</a:t>
            </a: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dirty="0"/>
            </a:br>
            <a:br>
              <a:rPr lang="pl-PL" sz="4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405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1007329"/>
            <a:ext cx="11206075" cy="1325563"/>
          </a:xfrm>
        </p:spPr>
        <p:txBody>
          <a:bodyPr/>
          <a:lstStyle/>
          <a:p>
            <a:r>
              <a:rPr lang="pl-PL" b="1" dirty="0"/>
              <a:t>Typologia klientów z niepełnosprawnością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1769273"/>
            <a:ext cx="10575696" cy="441835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b="1" dirty="0">
                <a:effectLst/>
                <a:ea typeface="Times New Roman" panose="02020603050405020304" pitchFamily="18" charset="0"/>
              </a:rPr>
              <a:t>Osoby, które ujawniają niepełnosprawność (lub jest ona widoczna),  nie zgłaszają potrzeb wynikających z ich niepełnosprawności.</a:t>
            </a:r>
            <a:r>
              <a:rPr lang="pl-PL" dirty="0">
                <a:effectLst/>
                <a:ea typeface="Times New Roman" panose="02020603050405020304" pitchFamily="18" charset="0"/>
              </a:rPr>
              <a:t> </a:t>
            </a:r>
            <a:r>
              <a:rPr lang="pl-PL" dirty="0">
                <a:ea typeface="Times New Roman" panose="02020603050405020304" pitchFamily="18" charset="0"/>
              </a:rPr>
              <a:t>Z</a:t>
            </a:r>
            <a:r>
              <a:rPr lang="pl-PL" dirty="0">
                <a:effectLst/>
                <a:ea typeface="Times New Roman" panose="02020603050405020304" pitchFamily="18" charset="0"/>
              </a:rPr>
              <a:t>achowujemy się jak w przypadku każdego innego </a:t>
            </a:r>
            <a:r>
              <a:rPr lang="pl-PL" dirty="0">
                <a:ea typeface="Times New Roman" panose="02020603050405020304" pitchFamily="18" charset="0"/>
              </a:rPr>
              <a:t>klienta</a:t>
            </a:r>
            <a:r>
              <a:rPr lang="pl-PL" dirty="0">
                <a:effectLst/>
                <a:ea typeface="Times New Roman" panose="02020603050405020304" pitchFamily="18" charset="0"/>
              </a:rPr>
              <a:t>. </a:t>
            </a:r>
            <a:r>
              <a:rPr lang="pl-PL" dirty="0">
                <a:ea typeface="Times New Roman" panose="02020603050405020304" pitchFamily="18" charset="0"/>
              </a:rPr>
              <a:t>M</a:t>
            </a:r>
            <a:r>
              <a:rPr lang="pl-PL" dirty="0">
                <a:effectLst/>
                <a:ea typeface="Times New Roman" panose="02020603050405020304" pitchFamily="18" charset="0"/>
              </a:rPr>
              <a:t>ożemy zapytać, czy jest potrzebna pomoc, i w przypadku potwierdzenia – dopytać, w jaki konkretnie sposób możemy pomóc. Jeśli </a:t>
            </a:r>
            <a:r>
              <a:rPr lang="pl-PL" dirty="0">
                <a:ea typeface="Times New Roman" panose="02020603050405020304" pitchFamily="18" charset="0"/>
              </a:rPr>
              <a:t>klient</a:t>
            </a:r>
            <a:r>
              <a:rPr lang="pl-PL" dirty="0">
                <a:effectLst/>
                <a:ea typeface="Times New Roman" panose="02020603050405020304" pitchFamily="18" charset="0"/>
              </a:rPr>
              <a:t> nie potrzebuje pomocy – nie narzucajmy się z nią.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63561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Typologia klientów z niepełnosprawnością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1769274"/>
            <a:ext cx="10515600" cy="4351338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15000"/>
              </a:lnSpc>
              <a:buFont typeface="+mj-lt"/>
              <a:buAutoNum type="arabicPeriod" startAt="2"/>
            </a:pPr>
            <a:r>
              <a:rPr lang="pl-PL" b="1" dirty="0">
                <a:effectLst/>
                <a:ea typeface="Times New Roman" panose="02020603050405020304" pitchFamily="18" charset="0"/>
              </a:rPr>
              <a:t>Osoby</a:t>
            </a:r>
            <a:r>
              <a:rPr lang="pl-PL" b="1" dirty="0">
                <a:ea typeface="Times New Roman" panose="02020603050405020304" pitchFamily="18" charset="0"/>
              </a:rPr>
              <a:t> z </a:t>
            </a:r>
            <a:r>
              <a:rPr lang="pl-PL" b="1" dirty="0">
                <a:effectLst/>
                <a:ea typeface="Times New Roman" panose="02020603050405020304" pitchFamily="18" charset="0"/>
              </a:rPr>
              <a:t>niepełnosprawnością </a:t>
            </a:r>
            <a:r>
              <a:rPr lang="pl-PL" b="1" dirty="0">
                <a:ea typeface="Times New Roman" panose="02020603050405020304" pitchFamily="18" charset="0"/>
              </a:rPr>
              <a:t>wykazujące </a:t>
            </a:r>
            <a:r>
              <a:rPr lang="pl-PL" b="1" dirty="0">
                <a:effectLst/>
                <a:ea typeface="Times New Roman" panose="02020603050405020304" pitchFamily="18" charset="0"/>
              </a:rPr>
              <a:t>zachowania manipulacyjne</a:t>
            </a:r>
            <a:r>
              <a:rPr lang="pl-PL" dirty="0">
                <a:effectLst/>
                <a:ea typeface="Times New Roman" panose="02020603050405020304" pitchFamily="18" charset="0"/>
              </a:rPr>
              <a:t>. </a:t>
            </a:r>
            <a:r>
              <a:rPr lang="pl-PL" dirty="0">
                <a:ea typeface="Times New Roman" panose="02020603050405020304" pitchFamily="18" charset="0"/>
              </a:rPr>
              <a:t>Gdy</a:t>
            </a:r>
            <a:r>
              <a:rPr lang="pl-PL" dirty="0">
                <a:effectLst/>
                <a:ea typeface="Times New Roman" panose="02020603050405020304" pitchFamily="18" charset="0"/>
              </a:rPr>
              <a:t> klient próbuje wymusić na nas działanie (powołując się na posiadaną niepełnosprawność), możesz wyrazić </a:t>
            </a:r>
            <a:r>
              <a:rPr lang="pl-PL" dirty="0">
                <a:effectLst/>
                <a:ea typeface="Calibri" panose="020F0502020204030204" pitchFamily="34" charset="0"/>
              </a:rPr>
              <a:t>zrozumienie dla jego trudności, równocześnie wskazując na obowiązujące procedury, do których przestrzegania jesteśmy zobowiązani. </a:t>
            </a:r>
            <a:r>
              <a:rPr lang="pl-PL" dirty="0">
                <a:ea typeface="Calibri" panose="020F0502020204030204" pitchFamily="34" charset="0"/>
              </a:rPr>
              <a:t>Podkreślaj swoją wolę wsparcia klienta i zrozumienie jego sytuacji. Możesz również przywołać Twoje zasady współpracy z klientami.</a:t>
            </a: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20913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z doświadczeniem traumy (PTSD)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188976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sz="2600" dirty="0"/>
              <a:t>Podczas pierwszej rozmowy dotyczącej sprawy klienta daj mu poczucie bezpieczeństwa – zacznij rozmowę od luźnego tematu, takiego, w którym klient nie będzie osądzany i oceniany, poczuje się komfortowo</a:t>
            </a:r>
          </a:p>
          <a:p>
            <a:pPr>
              <a:lnSpc>
                <a:spcPct val="115000"/>
              </a:lnSpc>
            </a:pPr>
            <a:r>
              <a:rPr lang="pl-PL" sz="2600" dirty="0"/>
              <a:t>Osoba z PTSD wymaga szczególnego skupienia na jej potrzebach i przeżyciach, którymi się dzieli</a:t>
            </a:r>
          </a:p>
          <a:p>
            <a:pPr>
              <a:lnSpc>
                <a:spcPct val="115000"/>
              </a:lnSpc>
            </a:pPr>
            <a:r>
              <a:rPr lang="pl-PL" sz="2600" dirty="0"/>
              <a:t>Zadbaj o spokój podczas spotkania – nie odbieraj telefonu, poproś aby nie przeszkadzano w rozmowie, aby nikt nie wchodził do pomieszczenia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0142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z doświadczeniem traumy (PTSD)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4688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Nie wpadaj w schematy, nie każda osoba z PTST opowiadając o przeżyciu jest roztrzęsiona lub reaguje płaczem. Czasami w relacji pozostaje chłodna i rzeczowa, czasami doświadczenie obraca w żart, nerwowo się śmieje – to mechanizmy psychologiczne pomagające radzić sobie ze stresem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17253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z doświadczeniem traumy (PTSD)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4688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W sytuacji dużych emocji, łez klienta trzeba wykazać się empatią. Pamiętaj, że taki odruch absolutnie nie godzi w profesjonalizm przedstawiciela zawodu prawniczego. Oczywiście można towarzyszyć klientowi w przeżywaniu smutku (np. mówiąc „Musi być Pani/Panu bardzo ciężko. Płacz to naturalna reakcja organizmu, rozumiem to”).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95145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z doświadczeniem traumy (PTSD)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4688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Dopasuj sposób i formę zadawanych pytań</a:t>
            </a:r>
          </a:p>
          <a:p>
            <a:pPr>
              <a:lnSpc>
                <a:spcPct val="115000"/>
              </a:lnSpc>
            </a:pPr>
            <a:r>
              <a:rPr lang="pl-PL" dirty="0"/>
              <a:t>Bardzo ogólne i otwarte pytania (wymagające </a:t>
            </a:r>
            <a:r>
              <a:rPr lang="pl-PL" dirty="0" err="1"/>
              <a:t>doszczegóławiania</a:t>
            </a:r>
            <a:r>
              <a:rPr lang="pl-PL" dirty="0"/>
              <a:t>) będą dobre przy niskim poziomie lęku u klienta</a:t>
            </a:r>
          </a:p>
          <a:p>
            <a:pPr>
              <a:lnSpc>
                <a:spcPct val="115000"/>
              </a:lnSpc>
            </a:pPr>
            <a:r>
              <a:rPr lang="pl-PL" dirty="0"/>
              <a:t>W przypadku, gdy poziom lęku pozostaje wysoki zadajemy pytania bardzo szczegółowe i zamknięte (wymagające poszerzania).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05673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w kryzysie zdrowia psychicznego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229625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Osoby z niepełnosprawnością psychiczną, które zażywają leki, w znacznej mierze funkcjonują normalnie. Kryzysy i zaostrzenie choroby mogą, mimo farmakoterapii nawracać np. w przypadku dużego stresu</a:t>
            </a:r>
          </a:p>
          <a:p>
            <a:pPr>
              <a:lnSpc>
                <a:spcPct val="115000"/>
              </a:lnSpc>
            </a:pPr>
            <a:r>
              <a:rPr lang="pl-PL" dirty="0"/>
              <a:t>Podczas spotkania z klientem istotne jest wzbudzenie poczucia bezpieczeństwa, opanowanie i spokój – zarówno w prowadzeniu spotkania oraz w otoczeniu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8421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Osoby w kryzysie zdrowia psychicznego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0624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Jeśli w rozmowie ujawnią się objawy zaburzeń, omamów itp. pamiętać należy, by nie pogłębiać tego stanu, nie wchodzić w świat urojeń, nie podejmować rozmowy z klientem o nich w celu konfrontowania z rzeczywistością</a:t>
            </a:r>
          </a:p>
          <a:p>
            <a:pPr>
              <a:lnSpc>
                <a:spcPct val="115000"/>
              </a:lnSpc>
            </a:pPr>
            <a:r>
              <a:rPr lang="pl-PL" dirty="0"/>
              <a:t>Od początku rozmowy warto strukturalizować wypowiedź i z góry ustalić jej ramy i plan. Taka forma rozmowy pozwoli zapobiec traceniu wątków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93244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Błędy w rozmowie podczas spotkania z klientem z trudnościami psychicznymi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4688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Przerywanie tematu lub niekończenie wątków</a:t>
            </a:r>
          </a:p>
          <a:p>
            <a:pPr>
              <a:lnSpc>
                <a:spcPct val="115000"/>
              </a:lnSpc>
            </a:pPr>
            <a:r>
              <a:rPr lang="pl-PL" dirty="0"/>
              <a:t>Brak dostosowywania się do dynamiki rozmowy</a:t>
            </a:r>
          </a:p>
          <a:p>
            <a:pPr>
              <a:lnSpc>
                <a:spcPct val="115000"/>
              </a:lnSpc>
            </a:pPr>
            <a:r>
              <a:rPr lang="pl-PL" dirty="0"/>
              <a:t>Brak aktywnego słuchania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74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Rodzaje niepełnosprawności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wynikająca z chorób genetycznych oraz tzw. chorób rzadkich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wynikająca z chorób układu oddechowego lub krążenia (np. astmy)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wynikająca z chorób metabolicznych (np. z cukrzycy)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 panose="020B0604020202020204" pitchFamily="34" charset="0"/>
                <a:cs typeface="+mn-cs"/>
              </a:rPr>
              <a:t>wynikająca z chorób układu moczowo-płciowego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7957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Błędy w rozmowie podczas spotkania z klientem z trudnościami psychicznymi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468880"/>
            <a:ext cx="10515600" cy="365173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Przyspieszanie wypowiedzi, brak podążania za tempem klienta</a:t>
            </a:r>
          </a:p>
          <a:p>
            <a:pPr>
              <a:lnSpc>
                <a:spcPct val="115000"/>
              </a:lnSpc>
            </a:pPr>
            <a:r>
              <a:rPr lang="pl-PL" dirty="0"/>
              <a:t>Wychodzenie poza przyjęte wcześniej reguły rozmowy</a:t>
            </a:r>
          </a:p>
          <a:p>
            <a:pPr>
              <a:lnSpc>
                <a:spcPct val="115000"/>
              </a:lnSpc>
            </a:pPr>
            <a:r>
              <a:rPr lang="pl-PL" dirty="0"/>
              <a:t>Zadawanie pytań w sposób chaotyczny np. zadawanie więcej niż jedno pytanie na raz, zadawanie pytań sugerujących, niejasnych, wycofywanie się z zadanego pytania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9892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353800" cy="1325563"/>
          </a:xfrm>
        </p:spPr>
        <p:txBody>
          <a:bodyPr/>
          <a:lstStyle/>
          <a:p>
            <a:r>
              <a:rPr lang="pl-PL" b="1" dirty="0"/>
              <a:t>Błędy w rozmowie podczas spotkania z klientem z trudnościami psychicznymi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49" y="2783840"/>
            <a:ext cx="10515600" cy="33367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pl-PL" dirty="0"/>
              <a:t>Żarty lub używanie tzw. „czarnego humoru” – może być niezrozumiany lub potraktowany jako żart z odczuć</a:t>
            </a:r>
          </a:p>
          <a:p>
            <a:pPr>
              <a:lnSpc>
                <a:spcPct val="115000"/>
              </a:lnSpc>
            </a:pPr>
            <a:r>
              <a:rPr lang="pl-PL" dirty="0"/>
              <a:t>Zbyt gwałtowne reakcje np. podnoszenie głosu, głośny śmiech, szybkie tempo chodzenia, wstawania itp.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3339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56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Metody i sposoby radzenia sobie z własnymi emocjami i schematami myślenia w kontaktach z osobami z niepełnosprawnościami</a:t>
            </a: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dirty="0"/>
            </a:br>
            <a:br>
              <a:rPr lang="pl-PL" sz="4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16443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1" y="1051289"/>
            <a:ext cx="10515600" cy="753286"/>
          </a:xfrm>
        </p:spPr>
        <p:txBody>
          <a:bodyPr/>
          <a:lstStyle/>
          <a:p>
            <a:r>
              <a:rPr lang="pl-PL" b="1" dirty="0"/>
              <a:t>Sytuacje trudne i konfliktowe podczas obsługi </a:t>
            </a:r>
            <a:r>
              <a:rPr lang="pl-PL" b="1" dirty="0" err="1"/>
              <a:t>OzN</a:t>
            </a:r>
            <a:r>
              <a:rPr lang="pl-PL" b="1" dirty="0"/>
              <a:t> w kancelarii prawnej (1)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2506662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Zachowaj spokój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Pozwól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klientowu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„ujście części emocji”  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Okaż zdolność do współodczuwania. Możesz użyć słów: „Rozumiem, że to dla pana/pani trudna sytuacja”, „Jestem tu, by panu/pani udzielić rzetelnej informacji/pomocy w zakresie moich możliwości”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726719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Sytuacje trudne i konfliktowe podczas obsługi </a:t>
            </a:r>
            <a:r>
              <a:rPr lang="pl-PL" b="1" dirty="0" err="1"/>
              <a:t>OzN</a:t>
            </a:r>
            <a:r>
              <a:rPr lang="pl-PL" b="1" dirty="0"/>
              <a:t> w kancelarii prawnej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60" y="2506662"/>
            <a:ext cx="10515600" cy="43513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Stosuj techniki asertywnej komunikacji. Wprowadź i rozwijaj poznane techniki asertywności, takie jak: technika „zdartej płyty”, asertywny komunikat „Ja”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846726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Sytuacje trudne i konfliktowe podczas obsługi </a:t>
            </a:r>
            <a:r>
              <a:rPr lang="pl-PL" b="1" dirty="0" err="1"/>
              <a:t>OzN</a:t>
            </a:r>
            <a:r>
              <a:rPr lang="pl-PL" b="1" dirty="0"/>
              <a:t> w kancelarii prawnej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59" y="2506662"/>
            <a:ext cx="10642485" cy="435133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zetknąłeś się z agresywnym zachowaniem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klienta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poinformuj go o konsekwencjach. Pamiętaj, że w przypadku osób z zaburzeniami psychicznymi zachowania mogą być spowodowane atakiem choroby. W takim przypadku w pierwszej kolejności postaraj się uspokoić klienta i stworzyć atmosferę zaufania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zagrożenia swojego zdrowia lub jeśli będziesz czuł(-a) się zagrożona – wezwij ochronę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09501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0140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Wsparcie i techniki udzielania pomocy klientowi z niepełnosprawnością podczas reprezentowania na sali sądowej</a:t>
            </a: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dirty="0"/>
            </a:br>
            <a:br>
              <a:rPr lang="pl-PL" sz="4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9097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Potrzeby klientów z niepełnosprawnością podczas reprezentowania w sądzie (1)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59" y="2506662"/>
            <a:ext cx="10642485" cy="435133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Bardzo ważna jest dostępność sądu i rozwiązania, z których mogą skorzystać osoby z niepełnosprawnościami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W wyjątkowych sytuacjach poinformowanie o trudnościach jakie może mieć osoba z niepełnosprawnością na sali sądowej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Pomoc fizyczna np. doprowadzenie do ławki, pomoc w wstaniu z ławki, pomoc w dojściu do miejsca składania zeznań</a:t>
            </a:r>
          </a:p>
        </p:txBody>
      </p:sp>
    </p:spTree>
    <p:extLst>
      <p:ext uri="{BB962C8B-B14F-4D97-AF65-F5344CB8AC3E}">
        <p14:creationId xmlns:p14="http://schemas.microsoft.com/office/powerpoint/2010/main" val="75632580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0" y="1051289"/>
            <a:ext cx="11049001" cy="753286"/>
          </a:xfrm>
        </p:spPr>
        <p:txBody>
          <a:bodyPr/>
          <a:lstStyle/>
          <a:p>
            <a:r>
              <a:rPr lang="pl-PL" b="1" dirty="0"/>
              <a:t>Potrzeby klientów z niepełnosprawnością podczas reprezentowania w sądzie (2)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02A2FFD-E230-B83E-5296-FFD7CBC3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59" y="2506662"/>
            <a:ext cx="10642485" cy="435133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Zwrócenie uwagi na konieczność mówienia na wprost do osoby z niepełnosprawnością słuchu, jeśli czyta z ruchu warg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Powstrzymanie się od interpretacji </a:t>
            </a:r>
            <a:r>
              <a:rPr lang="pl-PL" dirty="0" err="1"/>
              <a:t>zachowań</a:t>
            </a:r>
            <a:r>
              <a:rPr lang="pl-PL" dirty="0"/>
              <a:t> np. brak patrzenia w oczy podczas przesłuchania osoby ze spektrum autyzmu może być spowodowane jej niepełnosprawnością</a:t>
            </a:r>
          </a:p>
        </p:txBody>
      </p:sp>
    </p:spTree>
    <p:extLst>
      <p:ext uri="{BB962C8B-B14F-4D97-AF65-F5344CB8AC3E}">
        <p14:creationId xmlns:p14="http://schemas.microsoft.com/office/powerpoint/2010/main" val="244248260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Podsumowanie szkolenia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13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1325563"/>
          </a:xfrm>
        </p:spPr>
        <p:txBody>
          <a:bodyPr/>
          <a:lstStyle/>
          <a:p>
            <a:r>
              <a:rPr lang="pl-PL" b="1" dirty="0"/>
              <a:t>Świat widziany przez osoby z niepełnosprawnością wzroku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488"/>
            <a:ext cx="10515600" cy="3430587"/>
          </a:xfrm>
        </p:spPr>
        <p:txBody>
          <a:bodyPr/>
          <a:lstStyle/>
          <a:p>
            <a:pPr marR="179705">
              <a:lnSpc>
                <a:spcPct val="100000"/>
              </a:lnSpc>
            </a:pPr>
            <a:r>
              <a:rPr lang="pl-PL" dirty="0">
                <a:effectLst/>
                <a:ea typeface="Calibri" panose="020F0502020204030204" pitchFamily="34" charset="0"/>
              </a:rPr>
              <a:t>Film pokazujący symulację niedowidzenia spowodowanego zaćmą w serwisie YouTube: </a:t>
            </a:r>
            <a:r>
              <a:rPr lang="pl-PL" dirty="0" err="1">
                <a:effectLst/>
                <a:ea typeface="Calibri" panose="020F0502020204030204" pitchFamily="34" charset="0"/>
              </a:rPr>
              <a:t>Cataracts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Simulation</a:t>
            </a:r>
            <a:r>
              <a:rPr lang="pl-PL" dirty="0">
                <a:effectLst/>
                <a:ea typeface="Calibri" panose="020F0502020204030204" pitchFamily="34" charset="0"/>
              </a:rPr>
              <a:t> – </a:t>
            </a:r>
            <a:r>
              <a:rPr lang="pl-PL" dirty="0" err="1">
                <a:effectLst/>
                <a:ea typeface="Calibri" panose="020F0502020204030204" pitchFamily="34" charset="0"/>
              </a:rPr>
              <a:t>Busy</a:t>
            </a:r>
            <a:r>
              <a:rPr lang="pl-PL" dirty="0">
                <a:effectLst/>
                <a:ea typeface="Calibri" panose="020F0502020204030204" pitchFamily="34" charset="0"/>
              </a:rPr>
              <a:t> Road </a:t>
            </a:r>
            <a:r>
              <a:rPr lang="pl-PL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https://www.youtube.com/watch?v=RiT7dOFJObU&amp;list=PLPL4UR6Z5KjbLrsXsoYIISSWbZv2Tlvp3&amp;index=1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6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24249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3218317" y="3001442"/>
            <a:ext cx="8836090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56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DZIĘKUJEMY ZA UWAGĘ!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EA71325-990E-E5D0-1B53-47904591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82" y="2121626"/>
            <a:ext cx="1397150" cy="23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4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1325563"/>
          </a:xfrm>
        </p:spPr>
        <p:txBody>
          <a:bodyPr/>
          <a:lstStyle/>
          <a:p>
            <a:r>
              <a:rPr lang="pl-PL" b="1" dirty="0"/>
              <a:t>Świat widziany przez osoby z</a:t>
            </a:r>
            <a:r>
              <a:rPr lang="pl-PL" dirty="0">
                <a:effectLst/>
                <a:ea typeface="Calibri" panose="020F0502020204030204" pitchFamily="34" charset="0"/>
              </a:rPr>
              <a:t> </a:t>
            </a:r>
            <a:r>
              <a:rPr lang="pl-PL" b="1" dirty="0"/>
              <a:t>niepełnosprawnością wzroku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488"/>
            <a:ext cx="10515600" cy="4351338"/>
          </a:xfrm>
        </p:spPr>
        <p:txBody>
          <a:bodyPr/>
          <a:lstStyle/>
          <a:p>
            <a:pPr marR="179705">
              <a:lnSpc>
                <a:spcPct val="100000"/>
              </a:lnSpc>
            </a:pPr>
            <a:r>
              <a:rPr lang="pl-PL" dirty="0">
                <a:effectLst/>
                <a:ea typeface="Calibri" panose="020F0502020204030204" pitchFamily="34" charset="0"/>
              </a:rPr>
              <a:t>Film pokazujący symulację niedowidzenia spowodowanego zwyrodnieniem siatkówki, retinopatią barwnikową w serwisie YouTube: </a:t>
            </a:r>
            <a:r>
              <a:rPr lang="pl-PL" dirty="0" err="1">
                <a:effectLst/>
                <a:ea typeface="Calibri" panose="020F0502020204030204" pitchFamily="34" charset="0"/>
              </a:rPr>
              <a:t>Retinis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Pigmentosa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Simulation</a:t>
            </a:r>
            <a:r>
              <a:rPr lang="pl-PL" dirty="0">
                <a:effectLst/>
                <a:ea typeface="Calibri" panose="020F0502020204030204" pitchFamily="34" charset="0"/>
              </a:rPr>
              <a:t> – </a:t>
            </a:r>
            <a:r>
              <a:rPr lang="pl-PL" dirty="0" err="1">
                <a:effectLst/>
                <a:ea typeface="Calibri" panose="020F0502020204030204" pitchFamily="34" charset="0"/>
              </a:rPr>
              <a:t>Busy</a:t>
            </a:r>
            <a:r>
              <a:rPr lang="pl-PL" dirty="0">
                <a:effectLst/>
                <a:ea typeface="Calibri" panose="020F0502020204030204" pitchFamily="34" charset="0"/>
              </a:rPr>
              <a:t> Road</a:t>
            </a:r>
            <a:r>
              <a:rPr lang="pl-PL" dirty="0">
                <a:ea typeface="Calibri" panose="020F0502020204030204" pitchFamily="34" charset="0"/>
              </a:rPr>
              <a:t> </a:t>
            </a:r>
            <a:r>
              <a:rPr lang="pl-PL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https://www.youtube.com/watch?v=bQDhdi2GCLo&amp;list=PLPL4UR6Z5KjbLrsXsoYIISSWbZv2Tlvp3&amp;index=2&amp;ab_channel=AlicePugini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6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5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1325563"/>
          </a:xfrm>
        </p:spPr>
        <p:txBody>
          <a:bodyPr/>
          <a:lstStyle/>
          <a:p>
            <a:r>
              <a:rPr lang="pl-PL" b="1" dirty="0"/>
              <a:t>Świat widziany przez osoby z</a:t>
            </a:r>
            <a:r>
              <a:rPr lang="pl-PL" dirty="0">
                <a:effectLst/>
                <a:ea typeface="Calibri" panose="020F0502020204030204" pitchFamily="34" charset="0"/>
              </a:rPr>
              <a:t> </a:t>
            </a:r>
            <a:r>
              <a:rPr lang="pl-PL" b="1" dirty="0"/>
              <a:t>niepełnosprawnością wzroku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48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effectLst/>
                <a:ea typeface="Calibri" panose="020F0502020204030204" pitchFamily="34" charset="0"/>
              </a:rPr>
              <a:t>Film pokazujący symulację niedowidzenia spowodowanego retinopatią cukrzycową w serwisie YouTube: </a:t>
            </a:r>
            <a:r>
              <a:rPr lang="pl-PL" dirty="0" err="1">
                <a:effectLst/>
                <a:ea typeface="Calibri" panose="020F0502020204030204" pitchFamily="34" charset="0"/>
              </a:rPr>
              <a:t>Diabetic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Retinopathy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dirty="0" err="1">
                <a:effectLst/>
                <a:ea typeface="Calibri" panose="020F0502020204030204" pitchFamily="34" charset="0"/>
              </a:rPr>
              <a:t>Simulation</a:t>
            </a:r>
            <a:r>
              <a:rPr lang="pl-PL" dirty="0">
                <a:effectLst/>
                <a:ea typeface="Calibri" panose="020F0502020204030204" pitchFamily="34" charset="0"/>
              </a:rPr>
              <a:t> – </a:t>
            </a:r>
            <a:r>
              <a:rPr lang="pl-PL" dirty="0" err="1">
                <a:effectLst/>
                <a:ea typeface="Calibri" panose="020F0502020204030204" pitchFamily="34" charset="0"/>
              </a:rPr>
              <a:t>Busy</a:t>
            </a:r>
            <a:r>
              <a:rPr lang="pl-PL" dirty="0">
                <a:effectLst/>
                <a:ea typeface="Calibri" panose="020F0502020204030204" pitchFamily="34" charset="0"/>
              </a:rPr>
              <a:t> Road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https://www.youtube.com/watch?v=b-ALcFbkGFE&amp;list=PLPL4UR6Z5KjbLrsXsoYIISSWbZv2Tlvp3&amp;index=5&amp;ab_channel=AlicePugini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6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5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002435"/>
            <a:ext cx="10515600" cy="678584"/>
          </a:xfrm>
        </p:spPr>
        <p:txBody>
          <a:bodyPr/>
          <a:lstStyle/>
          <a:p>
            <a:r>
              <a:rPr lang="pl-PL" b="1" dirty="0"/>
              <a:t>Cele szkolenia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pl-PL" sz="2600" dirty="0">
                <a:solidFill>
                  <a:srgbClr val="000000"/>
                </a:solidFill>
              </a:rPr>
              <a:t>Podniesienie świadomości z zakresu konieczności podejmowania wielopłaszczyznowych działań na rzecz zwiększenia poziomu dostępności szeroko rozumianego wymiaru sprawiedliwości dla osób z niepełnosprawnością (</a:t>
            </a:r>
            <a:r>
              <a:rPr lang="pl-PL" sz="2600" dirty="0" err="1">
                <a:solidFill>
                  <a:srgbClr val="000000"/>
                </a:solidFill>
              </a:rPr>
              <a:t>OzN</a:t>
            </a:r>
            <a:r>
              <a:rPr lang="pl-PL" sz="2600" dirty="0">
                <a:solidFill>
                  <a:srgbClr val="000000"/>
                </a:solidFill>
              </a:rPr>
              <a:t>), w tym na poziomie kontaktu </a:t>
            </a:r>
            <a:r>
              <a:rPr lang="pl-PL" sz="2600" dirty="0" err="1">
                <a:solidFill>
                  <a:srgbClr val="000000"/>
                </a:solidFill>
              </a:rPr>
              <a:t>OzN</a:t>
            </a:r>
            <a:r>
              <a:rPr lang="pl-PL" sz="2600" dirty="0">
                <a:solidFill>
                  <a:srgbClr val="000000"/>
                </a:solidFill>
              </a:rPr>
              <a:t> z przedstawicielami zawodów prawniczych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pl-PL" sz="2600" dirty="0">
                <a:solidFill>
                  <a:srgbClr val="000000"/>
                </a:solidFill>
              </a:rPr>
              <a:t>Doskonalenie kompetencji organizacyjnych kadry kierowniczej w zakresie wdrażania i zwiększania poziomu dostępności usług prawniczych dla osób ze szczególnymi potrzebami 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800" dirty="0"/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lang="pl-PL" sz="800" dirty="0">
              <a:solidFill>
                <a:srgbClr val="0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3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Stereotypy, których doświadczają osoby z niepełnosprawnością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3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Stereotypy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/>
              <a:t>Stereotyp jest to przekonanie, postrzeganie i stan emocjonalny, które funkcjonują w świadomości społecznej i odnoszą się do grup społecznych, osób, sytuacji lub instytucji. Wiąże się z nadmiernymi uogólnieniami, generalizacją, przyjmowaniem opinii i poglądów innych osób. Stereotypy mogą być negatywne, neutralne lub pozytywne</a:t>
            </a:r>
          </a:p>
          <a:p>
            <a:pPr>
              <a:lnSpc>
                <a:spcPct val="100000"/>
              </a:lnSpc>
            </a:pPr>
            <a:r>
              <a:rPr lang="pl-PL" sz="2400" dirty="0"/>
              <a:t>Stereotypy pozwalają upraszczać rzeczywistość i tworzyć schematy, dzięki którym łatwiej zdefiniować innych ludzi, co często w konsekwencji jest bardzo krzywdzące dla osób </a:t>
            </a:r>
            <a:r>
              <a:rPr lang="pl-PL" sz="2400" dirty="0" err="1"/>
              <a:t>stereotypizowanych</a:t>
            </a:r>
            <a:endParaRPr lang="pl-PL" sz="2400" dirty="0"/>
          </a:p>
          <a:p>
            <a:pPr>
              <a:lnSpc>
                <a:spcPct val="100000"/>
              </a:lnSpc>
            </a:pPr>
            <a:r>
              <a:rPr lang="pl-PL" sz="2400" dirty="0"/>
              <a:t>Stereotypy również dotykają osoby z niepełnosprawnością, dlatego ważne jest przełamywanie mitów i stereotypów dotyczących osób z niepełnosprawnościami w celu kształtowania prawdziwego obrazu i przekonań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4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729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Stereotypy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/>
              <a:t>Stereotyp pozytywny </a:t>
            </a:r>
            <a:r>
              <a:rPr lang="pl-PL" sz="2400" dirty="0"/>
              <a:t>– potwierdzający zachowania, cechy, które są uznawane </a:t>
            </a:r>
            <a:br>
              <a:rPr lang="pl-PL" sz="2400" dirty="0"/>
            </a:br>
            <a:r>
              <a:rPr lang="pl-PL" sz="2400" dirty="0"/>
              <a:t>za pozytywne. Jedną z wad tych „pozytywnych stereotypów” jest to, że wywierają one dużą presję na osoby, do których się odnoszą. Nawet pozytywne stereotypy mogą generować oczekiwania i standardy, które są zasadniczo fałszywe </a:t>
            </a:r>
            <a:br>
              <a:rPr lang="pl-PL" sz="2400" dirty="0"/>
            </a:br>
            <a:r>
              <a:rPr lang="pl-PL" sz="2400" dirty="0"/>
              <a:t>i nierealistyczne, np. że osoby z niepełnosprawnością bardziej cieszą się życiem </a:t>
            </a:r>
            <a:br>
              <a:rPr lang="pl-PL" sz="2400" dirty="0"/>
            </a:br>
            <a:r>
              <a:rPr lang="pl-PL" sz="2400" dirty="0"/>
              <a:t>niż osoby sprawne</a:t>
            </a:r>
          </a:p>
          <a:p>
            <a:pPr>
              <a:lnSpc>
                <a:spcPct val="100000"/>
              </a:lnSpc>
            </a:pPr>
            <a:r>
              <a:rPr lang="pl-PL" sz="2400" b="1" dirty="0"/>
              <a:t>Stereotyp negatywny </a:t>
            </a:r>
            <a:r>
              <a:rPr lang="pl-PL" sz="2400" dirty="0"/>
              <a:t>– często krzywdzący, negatywny pogląd wyrażany przez pewną grupę ludzi na jakiś temat, niekoniecznie prawdziwy, np. że osoby </a:t>
            </a:r>
            <a:br>
              <a:rPr lang="pl-PL" sz="2400" dirty="0"/>
            </a:br>
            <a:r>
              <a:rPr lang="pl-PL" sz="2400" dirty="0"/>
              <a:t>z niepełnosprawnością są roszczeniowe</a:t>
            </a:r>
          </a:p>
          <a:p>
            <a:pPr>
              <a:lnSpc>
                <a:spcPct val="100000"/>
              </a:lnSpc>
            </a:pPr>
            <a:r>
              <a:rPr lang="pl-PL" sz="2400" b="1" dirty="0"/>
              <a:t>Stereotyp neutralny </a:t>
            </a:r>
            <a:r>
              <a:rPr lang="pl-PL" sz="2400" dirty="0"/>
              <a:t>– np. że osoby z niepełnosprawnością doświadczają częściej barier niż osoby sprawne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06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Zasady języka włączającego – sposoby mówienia o niepełnosprawności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173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Język włączający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Języka włączającego używamy, aby nikogo nie dyskryminować </a:t>
            </a:r>
          </a:p>
          <a:p>
            <a:pPr>
              <a:lnSpc>
                <a:spcPct val="100000"/>
              </a:lnSpc>
            </a:pPr>
            <a:r>
              <a:rPr lang="pl-PL" dirty="0"/>
              <a:t>To język równościowy – wolny od stereotypów, aluzji i wszelkich uprzedzeń. To forma wyrazu, że wszystkich traktujemy równo, nikogo nie wykluczamy oraz jesteśmy wrażliwi na potrzeby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230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1AF30FE-0B00-5F1A-73E6-F764ED1D0D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707136"/>
            <a:ext cx="10515600" cy="707136"/>
          </a:xfrm>
          <a:prstGeom prst="rect">
            <a:avLst/>
          </a:prstGeom>
        </p:spPr>
        <p:txBody>
          <a:bodyPr anchor="b"/>
          <a:lstStyle/>
          <a:p>
            <a:r>
              <a:rPr lang="pl-PL" b="1" dirty="0"/>
              <a:t>Język włączający (2)</a:t>
            </a:r>
            <a:endParaRPr lang="pl-PL" dirty="0"/>
          </a:p>
        </p:txBody>
      </p:sp>
      <p:graphicFrame>
        <p:nvGraphicFramePr>
          <p:cNvPr id="6" name="Tabela 23">
            <a:extLst>
              <a:ext uri="{FF2B5EF4-FFF2-40B4-BE49-F238E27FC236}">
                <a16:creationId xmlns:a16="http://schemas.microsoft.com/office/drawing/2014/main" id="{70E4766C-62DE-BCEF-B1F1-3CC57898D3E1}"/>
              </a:ext>
            </a:extLst>
          </p:cNvPr>
          <p:cNvGraphicFramePr>
            <a:graphicFrameLocks noGrp="1"/>
          </p:cNvGraphicFramePr>
          <p:nvPr/>
        </p:nvGraphicFramePr>
        <p:xfrm>
          <a:off x="702056" y="1133927"/>
          <a:ext cx="10499344" cy="459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0919">
                  <a:extLst>
                    <a:ext uri="{9D8B030D-6E8A-4147-A177-3AD203B41FA5}">
                      <a16:colId xmlns:a16="http://schemas.microsoft.com/office/drawing/2014/main" val="3979635105"/>
                    </a:ext>
                  </a:extLst>
                </a:gridCol>
                <a:gridCol w="2918425">
                  <a:extLst>
                    <a:ext uri="{9D8B030D-6E8A-4147-A177-3AD203B41FA5}">
                      <a16:colId xmlns:a16="http://schemas.microsoft.com/office/drawing/2014/main" val="4175000542"/>
                    </a:ext>
                  </a:extLst>
                </a:gridCol>
              </a:tblGrid>
              <a:tr h="427644">
                <a:tc>
                  <a:txBody>
                    <a:bodyPr/>
                    <a:lstStyle/>
                    <a:p>
                      <a:r>
                        <a:rPr lang="pl-PL" sz="2800" dirty="0"/>
                        <a:t>WŁAŚCIWE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/>
                        <a:t>NIEWŁAŚCIWE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12729"/>
                  </a:ext>
                </a:extLst>
              </a:tr>
              <a:tr h="427644">
                <a:tc>
                  <a:txBody>
                    <a:bodyPr/>
                    <a:lstStyle/>
                    <a:p>
                      <a:r>
                        <a:rPr lang="pl-PL" sz="2400" b="0" dirty="0"/>
                        <a:t>•osoba z niepełnosprawnością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•kaleka, inwalida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658944"/>
                  </a:ext>
                </a:extLst>
              </a:tr>
              <a:tr h="427644">
                <a:tc>
                  <a:txBody>
                    <a:bodyPr/>
                    <a:lstStyle/>
                    <a:p>
                      <a:r>
                        <a:rPr lang="pl-PL" sz="2400" b="0" dirty="0"/>
                        <a:t>•osoba z niskorosłością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•karzeł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84171"/>
                  </a:ext>
                </a:extLst>
              </a:tr>
              <a:tr h="738125">
                <a:tc>
                  <a:txBody>
                    <a:bodyPr/>
                    <a:lstStyle/>
                    <a:p>
                      <a:r>
                        <a:rPr lang="pl-PL" sz="2400" b="0" dirty="0"/>
                        <a:t>•osoba z niepełnosprawnością intelektualną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•upośledzony, niedorozwinięty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570820"/>
                  </a:ext>
                </a:extLst>
              </a:tr>
              <a:tr h="427644">
                <a:tc>
                  <a:txBody>
                    <a:bodyPr/>
                    <a:lstStyle/>
                    <a:p>
                      <a:r>
                        <a:rPr lang="pl-PL" sz="2400" b="0" dirty="0"/>
                        <a:t>•osoba w kryzysie zdrowia psychicznego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•psychiczny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025247"/>
                  </a:ext>
                </a:extLst>
              </a:tr>
              <a:tr h="1054465">
                <a:tc>
                  <a:txBody>
                    <a:bodyPr/>
                    <a:lstStyle/>
                    <a:p>
                      <a:r>
                        <a:rPr lang="pl-PL" sz="2400" b="0" dirty="0"/>
                        <a:t>•głuchy/Głuchy, osoba z niepełnosprawnością słuchową, słabosłyszący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•głuchoniemy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68341"/>
                  </a:ext>
                </a:extLst>
              </a:tr>
              <a:tr h="738125">
                <a:tc>
                  <a:txBody>
                    <a:bodyPr/>
                    <a:lstStyle/>
                    <a:p>
                      <a:r>
                        <a:rPr lang="pl-PL" sz="2400" dirty="0"/>
                        <a:t>•osoba niewidoma, słabowidząca, z niepełnosprawnością wzroku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•ślepy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28917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238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Regulacje prawne dotyczące zapewniania dostępności dla osób ze szczególnymi potrzebami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489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– definicja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Dostępność – </a:t>
            </a:r>
            <a:r>
              <a:rPr lang="pl-PL" i="1" dirty="0"/>
              <a:t>właściwość środowiska (przestrzeni fizycznej, rzeczywistości cyfrowej, systemów informacyjno-komunikacyjnych, produktów, usług), która pozwala osobom z trudnościami funkcjonalnymi (fizycznymi, poznawczymi) na korzystanie z niego </a:t>
            </a:r>
            <a:br>
              <a:rPr lang="pl-PL" i="1" dirty="0"/>
            </a:br>
            <a:r>
              <a:rPr lang="pl-PL" i="1" dirty="0"/>
              <a:t>na zasadzie równości z innymi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07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1283462" cy="848981"/>
          </a:xfrm>
        </p:spPr>
        <p:txBody>
          <a:bodyPr/>
          <a:lstStyle/>
          <a:p>
            <a:r>
              <a:rPr lang="pl-PL" b="1" dirty="0"/>
              <a:t>Ustawa z dnia 19 lipca 2019 r. o zapewnianiu dostępności osobom ze szczególnymi potrzebami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7" y="2444246"/>
            <a:ext cx="10646664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Art. 4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Podmiot publiczny </a:t>
            </a: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zapewnia dostępność 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osobom ze szczególnymi potrzebami przez stosowanie </a:t>
            </a: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uniwersalnego projektowania 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racjonalnych usprawnień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Art. </a:t>
            </a:r>
            <a:r>
              <a:rPr lang="pl-PL" b="1" dirty="0">
                <a:ea typeface="Times New Roman" panose="02020603050405020304" pitchFamily="18" charset="0"/>
                <a:cs typeface="Calibri" panose="020F0502020204030204" pitchFamily="34" charset="0"/>
              </a:rPr>
              <a:t>7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l-PL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 indywidualnym przypadku, jeżeli podmiot publiczny nie jest w stanie, w szczególności ze względów technicznych lub prawnych, zapewnić dostępności osobie ze szczególnymi potrzebami w zakresie, o którym mowa w art. 6 pkt 1 i 3, podmiot ten jest obowiązany zapewnić takiej osobie </a:t>
            </a:r>
            <a:r>
              <a:rPr lang="pl-PL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dostęp alternatywny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367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123"/>
            <a:ext cx="9887712" cy="1845753"/>
          </a:xfrm>
        </p:spPr>
        <p:txBody>
          <a:bodyPr/>
          <a:lstStyle/>
          <a:p>
            <a:r>
              <a:rPr lang="pl-PL" sz="4400" b="1" dirty="0"/>
              <a:t>Obowiązujące standardy w zakresie dostępności architektonicznej, informacyjno-komunikacyjnej, cyfrowej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14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002435"/>
            <a:ext cx="10515600" cy="678584"/>
          </a:xfrm>
        </p:spPr>
        <p:txBody>
          <a:bodyPr/>
          <a:lstStyle/>
          <a:p>
            <a:r>
              <a:rPr lang="pl-PL" b="1" dirty="0"/>
              <a:t>Cele szkolenia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pPr rtl="0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/>
              <a:t>Podniesienie kwalifikacji zawodowych i kompetencji uczestników/uczestniczek szkoleń (warsztatów) przez poznanie oraz doskonalenie umiejętności społecznych i interpersonalnych w zakresie skutecznego komunikowania się z klientem z niepełnosprawnością </a:t>
            </a:r>
            <a:br>
              <a:rPr lang="pl-PL" dirty="0"/>
            </a:br>
            <a:r>
              <a:rPr lang="pl-PL" dirty="0"/>
              <a:t>w celu budowania jakości i standardów obsługi interesantów </a:t>
            </a:r>
            <a:br>
              <a:rPr lang="pl-PL" dirty="0"/>
            </a:br>
            <a:r>
              <a:rPr lang="pl-PL" dirty="0"/>
              <a:t>z niepełnosprawnością w szerokiej perspektywie i płaszczyźnie </a:t>
            </a:r>
            <a:br>
              <a:rPr lang="pl-PL" dirty="0"/>
            </a:br>
            <a:r>
              <a:rPr lang="pl-PL" dirty="0"/>
              <a:t>sąd–prawnik–klient</a:t>
            </a: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800" dirty="0"/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lang="pl-PL" sz="800" dirty="0">
              <a:solidFill>
                <a:srgbClr val="0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3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Standardy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Konwencja ONZ o prawach osób niepełnosprawnych</a:t>
            </a:r>
          </a:p>
          <a:p>
            <a:pPr>
              <a:lnSpc>
                <a:spcPct val="100000"/>
              </a:lnSpc>
            </a:pPr>
            <a:r>
              <a:rPr lang="pl-PL" dirty="0"/>
              <a:t>Ustawa z dnia 19 sierpnia 2011 r. o języku migowym i innych środkach komunikowania się</a:t>
            </a:r>
          </a:p>
          <a:p>
            <a:pPr>
              <a:lnSpc>
                <a:spcPct val="100000"/>
              </a:lnSpc>
            </a:pPr>
            <a:r>
              <a:rPr lang="pl-PL" dirty="0"/>
              <a:t>Ustawa z dnia 4 kwietnia 2019 r. o dostępności cyfrowej stron internetowych i aplikacji mobilnych podmiotów publicznych </a:t>
            </a:r>
          </a:p>
          <a:p>
            <a:pPr>
              <a:lnSpc>
                <a:spcPct val="100000"/>
              </a:lnSpc>
            </a:pPr>
            <a:r>
              <a:rPr lang="pl-PL" dirty="0"/>
              <a:t>Ustawa z dnia 19 lipca 2019 r. o zapewnianiu dostępności osobom ze szczególnymi potrzebami </a:t>
            </a:r>
          </a:p>
          <a:p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458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Standardy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Strategia na rzecz Osób z Niepełnosprawnościami 2021–2030</a:t>
            </a:r>
          </a:p>
          <a:p>
            <a:pPr>
              <a:lnSpc>
                <a:spcPct val="100000"/>
              </a:lnSpc>
            </a:pPr>
            <a:r>
              <a:rPr lang="pl-PL" dirty="0"/>
              <a:t>Ustawa z dnia 7 lipca 1994 r. – Prawo budowlane</a:t>
            </a:r>
          </a:p>
          <a:p>
            <a:pPr>
              <a:lnSpc>
                <a:spcPct val="100000"/>
              </a:lnSpc>
            </a:pPr>
            <a:r>
              <a:rPr lang="pl-PL" dirty="0"/>
              <a:t>Rozporządzenie Ministra Infrastruktury z dnia 12 kwietnia 2002 r. w sprawie warunków technicznych, jakim powinny odpowiadać budynki i ich usytuowanie </a:t>
            </a:r>
          </a:p>
          <a:p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5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445702"/>
            <a:ext cx="10927080" cy="1966595"/>
          </a:xfrm>
        </p:spPr>
        <p:txBody>
          <a:bodyPr/>
          <a:lstStyle/>
          <a:p>
            <a:r>
              <a:rPr lang="pl-PL" b="1" dirty="0"/>
              <a:t>Minimalne wymagania w zakresie dostępności architektonicznej, informacyjno-komunikacyjnej oraz cyfrowej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63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architektoniczna (1)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Dostępność architektoniczna obejmuje:</a:t>
            </a:r>
          </a:p>
          <a:p>
            <a:pPr>
              <a:lnSpc>
                <a:spcPct val="100000"/>
              </a:lnSpc>
            </a:pPr>
            <a:r>
              <a:rPr lang="pl-PL" dirty="0"/>
              <a:t>Zapewnienie wolnych od barier poziomych i pionowych przestrzeni komunikacyjnych budynków</a:t>
            </a:r>
          </a:p>
          <a:p>
            <a:pPr>
              <a:lnSpc>
                <a:spcPct val="100000"/>
              </a:lnSpc>
            </a:pPr>
            <a:r>
              <a:rPr lang="pl-PL" dirty="0"/>
              <a:t>Instalację urządzeń lub zastosowanie środków technicznych i rozwiązań architektonicznych w budynku, które umożliwiają dostęp do wszystkich pomieszczeń, z wyłączeniem pomieszczeń technicznych</a:t>
            </a:r>
          </a:p>
          <a:p>
            <a:pPr>
              <a:lnSpc>
                <a:spcPct val="100000"/>
              </a:lnSpc>
            </a:pPr>
            <a:r>
              <a:rPr lang="pl-PL" dirty="0"/>
              <a:t>Zapewnienie informacji na temat rozkładu pomieszczeń w budynku co najmniej w sposób wizualny i dotykowy lub głosowy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57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architektoniczna (2)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Zapewnienie wstępu do budynku osobie z psem asystującym</a:t>
            </a:r>
          </a:p>
          <a:p>
            <a:pPr>
              <a:lnSpc>
                <a:spcPct val="100000"/>
              </a:lnSpc>
            </a:pPr>
            <a:r>
              <a:rPr lang="pl-PL" dirty="0"/>
              <a:t>Zapewnienie osobom ze szczególnymi potrzebami możliwości ewakuacji lub ich uratowania w inny sposób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942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informacyjno-komunikacyjna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25625"/>
            <a:ext cx="10799064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dirty="0"/>
              <a:t>Dostępność informacyjno-komunikacyjna obejmuje:</a:t>
            </a:r>
            <a:endParaRPr lang="pl-PL" dirty="0">
              <a:solidFill>
                <a:srgbClr val="000000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Obsługę z wykorzystaniem środków wspierających komunikowanie się, o których mowa w ustawie z dnia 19 sierpnia 2011 r. o języku migowym i innych środkach komunikowania się, lub przez wykorzystanie zdalnego dostępu online do usługi tłumacza przez strony internetowe i aplikacje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Instalację urządzeń lub innych środków technicznych do obsługi osób słabosłyszących, w szczególności pętli indukcyjnych, systemów FM lub urządzeń opartych na innych technologiach, których celem jest wspomaganie słyszenia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38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informacyjno-komunikacyjna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Zapewnienie na stronie internetowej danego podmiotu informacji o zakresie jego działalności – w postaci elektronicznego pliku zawierającego tekst odczytywalny maszynowo, nagrania treści w polskim języku migowym (PJM) oraz informacji w tekście łatwym do</a:t>
            </a:r>
            <a:r>
              <a:rPr lang="pl-PL" dirty="0"/>
              <a:t> </a:t>
            </a:r>
            <a:r>
              <a:rPr lang="pl-PL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czytania i zrozumienia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749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cyfrowa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0088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Dostępność cyfrowa w Polsce regulowana jest przez Ustawę z dnia 4 kwietnia 2019 r. o dostępności cyfrowej stron internetowych i aplikacji mobilnych podmiotów publicznych i obejmuje:</a:t>
            </a:r>
          </a:p>
          <a:p>
            <a:pPr>
              <a:lnSpc>
                <a:spcPct val="100000"/>
              </a:lnSpc>
            </a:pPr>
            <a:r>
              <a:rPr lang="pl-PL" dirty="0"/>
              <a:t>Zapewnienie dostępności stron internetowych oraz aplikacji mobilnych zgodnie ze standardem WCAG 2.1 (szczegółowe wytyczne zawarte są w Ustawie)</a:t>
            </a:r>
          </a:p>
          <a:p>
            <a:pPr>
              <a:lnSpc>
                <a:spcPct val="100000"/>
              </a:lnSpc>
            </a:pPr>
            <a:r>
              <a:rPr lang="pl-PL" dirty="0"/>
              <a:t>Dostosowanie układu, struktury i treści strony tak, aby była czytelna, np. dla osób niedowidzących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374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Dostępność cyfrowa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Udostępnianie multimediów, opracowanych zgodnie ze standardem WCAG 2.1</a:t>
            </a:r>
          </a:p>
          <a:p>
            <a:pPr>
              <a:lnSpc>
                <a:spcPct val="100000"/>
              </a:lnSpc>
            </a:pPr>
            <a:r>
              <a:rPr lang="pl-PL" dirty="0"/>
              <a:t>Zagwarantowanie alternatywnego dostępu do treści publikowanych na stronie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60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Certyfikacja dostępności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Weryfikacja spełnienia minimalnych wymagań, o których mowa w art. 6 przez przeprowadzenie audytu dostępności</a:t>
            </a:r>
          </a:p>
          <a:p>
            <a:pPr>
              <a:lnSpc>
                <a:spcPct val="100000"/>
              </a:lnSpc>
            </a:pPr>
            <a:r>
              <a:rPr lang="pl-PL" dirty="0"/>
              <a:t>Sformułowanie szczegółowych zaleceń w zakresie poprawy zapewniania dostępności osobom ze szczególnymi potrzebami przez dany podmiot</a:t>
            </a:r>
          </a:p>
          <a:p>
            <a:pPr>
              <a:lnSpc>
                <a:spcPct val="100000"/>
              </a:lnSpc>
            </a:pPr>
            <a:r>
              <a:rPr lang="pl-PL" dirty="0"/>
              <a:t>Wydanie certyfikatu dostępności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97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011671"/>
            <a:ext cx="10515600" cy="678584"/>
          </a:xfrm>
        </p:spPr>
        <p:txBody>
          <a:bodyPr/>
          <a:lstStyle/>
          <a:p>
            <a:r>
              <a:rPr lang="pl-PL" b="1" dirty="0"/>
              <a:t>Zasady pracy podczas szkolenia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aktywność</a:t>
            </a:r>
          </a:p>
          <a:p>
            <a:r>
              <a:rPr lang="pl-PL" dirty="0"/>
              <a:t>dzielenie się wiedzą i doświadczeniem</a:t>
            </a:r>
          </a:p>
          <a:p>
            <a:r>
              <a:rPr lang="pl-PL" dirty="0"/>
              <a:t>prawo do niewiedzy i braku doświadczenia</a:t>
            </a:r>
          </a:p>
          <a:p>
            <a:r>
              <a:rPr lang="pl-PL" dirty="0"/>
              <a:t>wszyscy się uczymy</a:t>
            </a:r>
          </a:p>
          <a:p>
            <a:r>
              <a:rPr lang="pl-PL" dirty="0"/>
              <a:t>zaangażowanie w ćwiczenia</a:t>
            </a:r>
          </a:p>
          <a:p>
            <a:r>
              <a:rPr lang="pl-PL" dirty="0"/>
              <a:t>komunikacja</a:t>
            </a:r>
          </a:p>
          <a:p>
            <a:r>
              <a:rPr lang="pl-PL" dirty="0"/>
              <a:t>punktualność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800" dirty="0"/>
              <a:t>Szkolenie organizowane w ramach projektu: „Zapewnienie dostępu do wymiaru sprawiedliwości dla osób z niepełnoprawnościami” - POWR.02.17.00-00-0002/20-00, współfinansowane ze środków europejskich oraz środków krajowych i realizowane na zlecenie Ministerstwa Sprawiedliwości</a:t>
            </a:r>
            <a:endParaRPr lang="pl-PL" sz="800" dirty="0">
              <a:solidFill>
                <a:srgbClr val="0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81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Certyfikacja dostępności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Podmioty prywatne lub organizacje pozarządowe chcący skorzystać z certyfikacji powinny:</a:t>
            </a:r>
          </a:p>
          <a:p>
            <a:pPr>
              <a:lnSpc>
                <a:spcPct val="100000"/>
              </a:lnSpc>
            </a:pPr>
            <a:r>
              <a:rPr lang="pl-PL" dirty="0"/>
              <a:t>wybrać jeden z podmiotów z wykazu i wystąpić z wnioskiem o wydanie certyfikatu do wybranego podmiotu oraz uzgodnić treść i zakres umowy z wybranym podmiotem z wykazu, w tym wysokość opłaty certyfikacyjnej </a:t>
            </a:r>
          </a:p>
          <a:p>
            <a:pPr>
              <a:lnSpc>
                <a:spcPct val="100000"/>
              </a:lnSpc>
            </a:pPr>
            <a:r>
              <a:rPr lang="pl-PL" dirty="0"/>
              <a:t>zawrzeć  umowę z wybranym podmiotem, wnieść opłatę certyfikacyjną ustaloną w umowie i poddać się audytowi  dostępności prowadzonemu przez podmiot, z którym zawarto umowę.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194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Certyfikacja dostępności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Posiadanie certyfikatu uprawnia także do obniżenia o 5% składek ponoszonych przez przedsiębiorcę lub organizacje pozarządową na rzecz Państwowego Funduszu Rehabilitacji Osób Niepełnosprawnych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dirty="0"/>
              <a:t>Szczegółowo procedurę certyfikacji opisano w Rozdziale 3 (art. 15 - 28) ustawy z dnia 19 lipca 2019 roku o zapewnianiu dostępności osobom ze szczególnymi potrzebami.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212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8522"/>
            <a:ext cx="10515600" cy="2560955"/>
          </a:xfrm>
        </p:spPr>
        <p:txBody>
          <a:bodyPr/>
          <a:lstStyle/>
          <a:p>
            <a:r>
              <a:rPr lang="pl-PL" b="1" dirty="0"/>
              <a:t>Przykłady zapewnienia minimalnych wymagań w zakresie dostępności architektonicznej, informacyjno-komunikacyjnej i cyfrowej</a:t>
            </a:r>
            <a:r>
              <a:rPr lang="pl-PL" dirty="0"/>
              <a:t> </a:t>
            </a:r>
            <a:r>
              <a:rPr lang="pl-PL" b="1" dirty="0"/>
              <a:t>– dobre praktyki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63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Przykłady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podjazdy i pochylnie w budynku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dostosowane toalety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możliwość wjazdu windą na różne kondygnacje w sądzie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wejście do budynku przez automatycznie otwierane drzwi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wyznaczone miejsca parkingowe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814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Przykłady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tablica tyflograficzna jako informacja o układzie pomieszczeń w</a:t>
            </a:r>
            <a:r>
              <a:rPr lang="pl-PL" dirty="0"/>
              <a:t> </a:t>
            </a: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budynku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zapewnienie tłumacza polskiego języka migowego online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cs typeface="Calibri" panose="020F0502020204030204" pitchFamily="34" charset="0"/>
              </a:rPr>
              <a:t>deklaracja dostępności na stronie internetowej – zadanie obowiązkowe</a:t>
            </a:r>
            <a:endParaRPr lang="pl-PL" sz="40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509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2922"/>
            <a:ext cx="10515600" cy="732155"/>
          </a:xfrm>
        </p:spPr>
        <p:txBody>
          <a:bodyPr/>
          <a:lstStyle/>
          <a:p>
            <a:r>
              <a:rPr lang="pl-PL" b="1" dirty="0"/>
              <a:t>Sposoby zapewniania dostępności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651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Zasady projektowania uniwersalnego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pl-PL" b="1" dirty="0"/>
              <a:t>Użyteczność dla osób o różnej sprawności </a:t>
            </a:r>
            <a:r>
              <a:rPr lang="pl-PL" dirty="0"/>
              <a:t>– przestrzeń i usługi powinny być dostępne dla wszystkich użytkowników, bez dodatkowej potrzeby projektowania specjalnych lub zastępczych urządzeń dla osób o różnych potrzebach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l-PL" b="1" dirty="0"/>
              <a:t>Elastyczność w użytkowaniu usług </a:t>
            </a:r>
            <a:r>
              <a:rPr lang="pl-PL" dirty="0"/>
              <a:t>– stosowane rozwiązania muszą umożliwiać użytkownikowi wybór metody korzystania z usługi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pl-PL" b="1" dirty="0"/>
              <a:t>Proste i intuicyjne użytkowanie </a:t>
            </a:r>
            <a:r>
              <a:rPr lang="pl-PL" dirty="0"/>
              <a:t>– stosowane rozwiązania muszą być zrozumiałe dla ich odbiorców</a:t>
            </a:r>
          </a:p>
          <a:p>
            <a:pPr marL="514350" indent="-514350">
              <a:buAutoNum type="arabicPeriod"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930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Zasady projektowania uniwersalnego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pl-PL" b="1" dirty="0"/>
              <a:t>Czytelna informacja </a:t>
            </a:r>
            <a:r>
              <a:rPr lang="pl-PL" dirty="0"/>
              <a:t>– powinna być dostępna dla różnych użytkowników, co oznacza zastosowanie jej w formie głosowej, pisemnej, dotykowej, stosowanie tekstu w różnym formacie, wraz </a:t>
            </a:r>
            <a:br>
              <a:rPr lang="pl-PL" dirty="0"/>
            </a:br>
            <a:r>
              <a:rPr lang="pl-PL" dirty="0"/>
              <a:t>z zapewnieniem przejrzystości przekazu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pl-PL" b="1" dirty="0"/>
              <a:t>Tolerancja na błędy </a:t>
            </a:r>
            <a:r>
              <a:rPr lang="pl-PL" dirty="0"/>
              <a:t>– konieczne jest uwzględnienie faktu, że nawet pełna zgodność z przepisami prawa i normami technicznymi nie zawsze musi oznaczać pełnej użyteczności rozwiązań dla osób </a:t>
            </a:r>
            <a:br>
              <a:rPr lang="pl-PL" dirty="0"/>
            </a:br>
            <a:r>
              <a:rPr lang="pl-PL" dirty="0"/>
              <a:t>ze szczególnymi potrzebami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47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Zasady projektowania uniwersalnego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pl-PL" b="1" dirty="0"/>
              <a:t>Wygodne użytkowanie bez wysiłku </a:t>
            </a:r>
            <a:r>
              <a:rPr lang="pl-PL" dirty="0"/>
              <a:t>– zastosowane rozwiązania powinny być przyjazne dla użytkowników, korzystanie z nich nie powinno wymagać nadmiernego wysiłku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7"/>
            </a:pPr>
            <a:r>
              <a:rPr lang="pl-PL" b="1" dirty="0"/>
              <a:t>Wielkość i przestrzeń odpowiednie dla dostępu i użytkowania </a:t>
            </a:r>
            <a:r>
              <a:rPr lang="pl-PL" dirty="0"/>
              <a:t>– trzeba uwzględnić potrzeby korzystania z przestrzeni przez różnych użytkowników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7"/>
            </a:pPr>
            <a:r>
              <a:rPr lang="pl-PL" b="1" dirty="0"/>
              <a:t>Percepcja równości </a:t>
            </a:r>
            <a:r>
              <a:rPr lang="pl-PL" dirty="0"/>
              <a:t>– tworzenie rozwiązań, które nie są dyskryminujące, ale mają charakter włączający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514350" indent="-514350">
              <a:buFont typeface="+mj-lt"/>
              <a:buAutoNum type="arabicPeriod" startAt="6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702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Racjonalne usprawnienia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Racjonalne usprawnienia to działania polegające na dostosowaniu pomieszczeń czy fragmentów budynku do potrzeb ich użytkowników (np. pracowników lub interesantów z niepełnosprawnościami)</a:t>
            </a:r>
          </a:p>
          <a:p>
            <a:pPr>
              <a:lnSpc>
                <a:spcPct val="100000"/>
              </a:lnSpc>
            </a:pPr>
            <a:r>
              <a:rPr lang="pl-PL" dirty="0"/>
              <a:t> Zastosowanie tego typu rozwiązań powinno być poprzedzone analizą potrzeb użytkowników oraz przestrzeni architektonicznej, która będzie podlegała adaptacji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45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Wprowadzenie do tematyki niepełnosprawności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674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 alternatywny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622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Dostęp alternatywny to:</a:t>
            </a:r>
          </a:p>
          <a:p>
            <a:pPr marL="357188" indent="-357188">
              <a:lnSpc>
                <a:spcPct val="100000"/>
              </a:lnSpc>
              <a:buFont typeface="+mj-lt"/>
              <a:buAutoNum type="arabicPeriod"/>
            </a:pPr>
            <a:r>
              <a:rPr lang="pl-PL" dirty="0"/>
              <a:t>Zapewnienie osobie ze szczególnymi potrzebami wsparcia innej osoby</a:t>
            </a:r>
          </a:p>
          <a:p>
            <a:pPr marL="357188" indent="-357188">
              <a:lnSpc>
                <a:spcPct val="100000"/>
              </a:lnSpc>
              <a:buFont typeface="+mj-lt"/>
              <a:buAutoNum type="arabicPeriod"/>
            </a:pPr>
            <a:r>
              <a:rPr lang="pl-PL" dirty="0"/>
              <a:t>Zapewnienie wsparcia technicznego osobie ze szczególnymi potrzebami, w tym z wykorzystaniem nowoczesnych technologii</a:t>
            </a:r>
          </a:p>
          <a:p>
            <a:pPr marL="357188" indent="-357188">
              <a:lnSpc>
                <a:spcPct val="100000"/>
              </a:lnSpc>
              <a:buFont typeface="+mj-lt"/>
              <a:buAutoNum type="arabicPeriod"/>
            </a:pPr>
            <a:r>
              <a:rPr lang="pl-PL" dirty="0"/>
              <a:t>Wprowadzenie takiej organizacji podmiotu publicznego, która umożliwi realizację potrzeb osób ze szczególnymi potrzebami </a:t>
            </a:r>
            <a:br>
              <a:rPr lang="pl-PL" dirty="0"/>
            </a:br>
            <a:r>
              <a:rPr lang="pl-PL" dirty="0"/>
              <a:t>w zakresie niezbędnym dla tych osób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514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Dostęp alternatywny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352"/>
            <a:ext cx="10515600" cy="433622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Uwaga – od 6 września 2021 r. dostęp alternatywny może być stosowany tylko w wyjątkowych i indywidualnych okolicznościach!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l-PL" sz="1800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672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Wnioski o zapewnienie dostępności, </a:t>
            </a:r>
            <a:br>
              <a:rPr lang="pl-PL" b="1" dirty="0"/>
            </a:br>
            <a:r>
              <a:rPr lang="pl-PL" b="1" dirty="0"/>
              <a:t>procedura skargowa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3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Wnioski o zapewnienie dostępności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89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Każdej osobie ze szczególnymi potrzebami lub jej przedstawicielowi ustawowemu, po przedstawieniu sytuacji, w której faktycznie mieli oni potrzebę skorzystania z usług danego urzędu, przysługuje prawo wystąpienia z </a:t>
            </a:r>
            <a:r>
              <a:rPr lang="pl-PL" b="1" dirty="0"/>
              <a:t>wnioskiem o zapewnienie dostępności architektonicznej </a:t>
            </a:r>
            <a:r>
              <a:rPr lang="pl-PL" dirty="0"/>
              <a:t>lub </a:t>
            </a:r>
            <a:r>
              <a:rPr lang="pl-PL" b="1" dirty="0"/>
              <a:t>informacyjno-komunikacyjnej</a:t>
            </a:r>
            <a:r>
              <a:rPr lang="pl-PL" dirty="0"/>
              <a:t> </a:t>
            </a:r>
          </a:p>
          <a:p>
            <a:pPr>
              <a:lnSpc>
                <a:spcPct val="100000"/>
              </a:lnSpc>
            </a:pPr>
            <a:r>
              <a:rPr lang="pl-PL" dirty="0"/>
              <a:t>Urząd w terminie nie później niż </a:t>
            </a:r>
            <a:r>
              <a:rPr lang="pl-PL" b="1" dirty="0"/>
              <a:t>14 dni od daty złożenia wniosku powinien zapewnić wymaganą dostępność</a:t>
            </a:r>
            <a:r>
              <a:rPr lang="pl-PL" dirty="0"/>
              <a:t>. Uwzględniając jednak czas i zasoby niezbędne do jej zapewnienia, stworzono możliwość wydłużenia terminu realizacji działań, co do których złożono wniosek, maksymalnie do 2 miesięcy od dnia jego złożenia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955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Wnioski o zapewnienie dostępności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32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 uzasadnionych przypadkach, podyktowanych w szczególności względami prawnymi lub technicznymi, </a:t>
            </a:r>
            <a:r>
              <a:rPr lang="pl-PL" b="1" dirty="0"/>
              <a:t>podmiot publiczny może odmówić zapewnienia dostępności w zakresie lub z wykorzystaniem sposobów, które zostały przedstawione we wniosku</a:t>
            </a:r>
            <a:r>
              <a:rPr lang="pl-PL" dirty="0"/>
              <a:t>. W takiej sytuacji musi niezwłocznie powiadomić wnioskodawcę, uzasadniając swoje stanowisko</a:t>
            </a:r>
          </a:p>
          <a:p>
            <a:pPr>
              <a:lnSpc>
                <a:spcPct val="100000"/>
              </a:lnSpc>
            </a:pPr>
            <a:r>
              <a:rPr lang="pl-PL" sz="2800" dirty="0"/>
              <a:t>Urząd powinien opracować wniosek samodzielnie, </a:t>
            </a:r>
            <a:r>
              <a:rPr lang="pl-PL" dirty="0"/>
              <a:t>musi on </a:t>
            </a:r>
            <a:r>
              <a:rPr lang="pl-PL" sz="2800" dirty="0"/>
              <a:t>zawierać elementy, o których mowa w art. 30 ust. 3 ustawy z dnia 19 lipca 2019 r. o zapewnianiu dostępności osobom, a forma jego dostarczenia musi pozwalać na ustalenie terminów określonych w art. 31 ustawy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930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6850"/>
            <a:ext cx="10515600" cy="1884299"/>
          </a:xfrm>
        </p:spPr>
        <p:txBody>
          <a:bodyPr/>
          <a:lstStyle/>
          <a:p>
            <a:r>
              <a:rPr lang="pl-PL" sz="4400" b="1" dirty="0"/>
              <a:t>Dostępna ewakuacja – wyzwania i rozwiązania w zachowaniu bezpiecznego procesu ewakuacji osób o szczególnych potrzebach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139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Analiza przypadku – ćwiczenie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Krzysztof jest klientem w kancelarii prawnej. Jest głuchy. Nie przeszkadza mu to w komunikacji, łączy się przez aplikację z wideo w telefonie z tłumaczem PJM. Kiepsko czyta z ruchu warg.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4377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Analiza przypadku – ćwiczenie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Anna pracuje w kancelarii prawnej od niedawna, odpowiedzialna jest za korespondencję i zakupy. Jest osobą ze spektrum autyzmu. Lubi pracować samodzielnie. Dobrze komunikuje się z innymi w swoim zespole, lubi powtarzalność w pracy. Współpracuje najczęściej z koleżanką z sekretariatu oraz z radcą prawnym. Obie osoby wiedzą, jakie trudności może powodować jej niepełnosprawność. Największą trudność sprawia jej działanie w stresie. W dniu zdarzenia obydwie osoby z jej zespołu są na konferencji i Anna jest sama.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57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350"/>
            <a:ext cx="10515600" cy="741299"/>
          </a:xfrm>
        </p:spPr>
        <p:txBody>
          <a:bodyPr/>
          <a:lstStyle/>
          <a:p>
            <a:r>
              <a:rPr lang="pl-PL" b="1" dirty="0"/>
              <a:t>Ewakuacja – najważniejsze przepisy prawne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847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629"/>
            <a:ext cx="10515600" cy="1325563"/>
          </a:xfrm>
        </p:spPr>
        <p:txBody>
          <a:bodyPr/>
          <a:lstStyle/>
          <a:p>
            <a:r>
              <a:rPr lang="pl-PL" b="1" dirty="0"/>
              <a:t>Zasady ewakuacji osób z różnymi rodzajami niepełnosprawności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4192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Osoby z niepełnosprawnością słuchu</a:t>
            </a:r>
          </a:p>
          <a:p>
            <a:pPr>
              <a:lnSpc>
                <a:spcPct val="100000"/>
              </a:lnSpc>
            </a:pPr>
            <a:r>
              <a:rPr lang="pl-PL" dirty="0"/>
              <a:t>Osoby z niepełnosprawnością wzroku</a:t>
            </a:r>
          </a:p>
          <a:p>
            <a:pPr>
              <a:lnSpc>
                <a:spcPct val="100000"/>
              </a:lnSpc>
            </a:pPr>
            <a:r>
              <a:rPr lang="pl-PL" dirty="0"/>
              <a:t>Osoby z niepełnosprawnością ruchu</a:t>
            </a:r>
          </a:p>
          <a:p>
            <a:pPr>
              <a:lnSpc>
                <a:spcPct val="100000"/>
              </a:lnSpc>
            </a:pPr>
            <a:r>
              <a:rPr lang="pl-PL" dirty="0"/>
              <a:t>Osoby z niepełnosprawnością intelektualną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2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Definicje niepełnosprawności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Światowa Organizacja Zdrowia (World </a:t>
            </a:r>
            <a:r>
              <a:rPr lang="pl-PL" dirty="0" err="1"/>
              <a:t>Health</a:t>
            </a:r>
            <a:r>
              <a:rPr lang="pl-PL" dirty="0"/>
              <a:t> Organization – WHO)</a:t>
            </a:r>
          </a:p>
          <a:p>
            <a:pPr>
              <a:lnSpc>
                <a:spcPct val="100000"/>
              </a:lnSpc>
            </a:pPr>
            <a:r>
              <a:rPr lang="pl-PL" dirty="0"/>
              <a:t>Konwencja ONZ o prawach osób niepełnosprawnych</a:t>
            </a:r>
          </a:p>
          <a:p>
            <a:pPr>
              <a:lnSpc>
                <a:spcPct val="100000"/>
              </a:lnSpc>
            </a:pPr>
            <a:r>
              <a:rPr lang="pl-PL" dirty="0"/>
              <a:t>Ustawa z dnia 27 sierpnia 1997 r. o rehabilitacji zawodowej </a:t>
            </a:r>
            <a:br>
              <a:rPr lang="pl-PL" dirty="0"/>
            </a:br>
            <a:r>
              <a:rPr lang="pl-PL" dirty="0"/>
              <a:t>i społecznej oraz zatrudnianiu osób niepełnosprawnych</a:t>
            </a:r>
          </a:p>
          <a:p>
            <a:pPr>
              <a:lnSpc>
                <a:spcPct val="100000"/>
              </a:lnSpc>
            </a:pPr>
            <a:r>
              <a:rPr lang="pl-PL" dirty="0"/>
              <a:t>Uchwała Sejmu Rzeczypospolitej Polskiej z dnia 1 sierpnia 1997 r. – Karta Praw Osób Niepełnosprawnych 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61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Sprzęt do ewakuacji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6057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Materac ewakuacyjny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pPr>
              <a:lnSpc>
                <a:spcPct val="100000"/>
              </a:lnSpc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soba ewakuowana za pomocą materaca ewakuacyjnego. Materac jest w kolorze zielonym. Osoba ewakuowana leży na plecach, ma zapięty szeroki pas na wysokości brzucha oraz unieruchomioną głowę w specjalnym pasie zapiętym na czole i linii brody.">
            <a:extLst>
              <a:ext uri="{FF2B5EF4-FFF2-40B4-BE49-F238E27FC236}">
                <a16:creationId xmlns:a16="http://schemas.microsoft.com/office/drawing/2014/main" id="{B1783497-397E-80D3-06E4-A09191EA6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9" r="19987"/>
          <a:stretch/>
        </p:blipFill>
        <p:spPr bwMode="auto">
          <a:xfrm>
            <a:off x="6770915" y="1401134"/>
            <a:ext cx="4310744" cy="44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F1983A9-A9F7-1589-3CB7-4251B8CF0ABB}"/>
              </a:ext>
            </a:extLst>
          </p:cNvPr>
          <p:cNvSpPr txBox="1">
            <a:spLocks/>
          </p:cNvSpPr>
          <p:nvPr/>
        </p:nvSpPr>
        <p:spPr>
          <a:xfrm>
            <a:off x="631371" y="5032376"/>
            <a:ext cx="6008916" cy="4512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https://na-pomoc.pl/materac-ewakuacyjny-prime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598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Sprzęt do ewakuacji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0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Wózek (krzesło) ewakuacyjne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dirty="0"/>
              <a:t>Film Fundacji Polska bez Barier pt.: Ewakuacja Osób </a:t>
            </a:r>
            <a:br>
              <a:rPr lang="pl-PL" dirty="0"/>
            </a:br>
            <a:r>
              <a:rPr lang="pl-PL" dirty="0"/>
              <a:t>z Niepełnosprawnością – Wózek Ewakuacyjny</a:t>
            </a:r>
          </a:p>
          <a:p>
            <a:pPr>
              <a:lnSpc>
                <a:spcPct val="100000"/>
              </a:lnSpc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dirty="0">
                <a:hlinkClick r:id="rId3"/>
              </a:rPr>
              <a:t>https://www.youtube.com/watch?v=vaZ69dZpvK4</a:t>
            </a: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0712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Rekomendacje w zakresie ewakuacji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Warto inicjować działania mające na celu wzrost świadomości wśród pracowników na temat możliwości zgłaszania szczególnych potrzeb </a:t>
            </a:r>
            <a:br>
              <a:rPr lang="pl-PL" dirty="0"/>
            </a:br>
            <a:r>
              <a:rPr lang="pl-PL" dirty="0"/>
              <a:t>w zakresie ewakuacji </a:t>
            </a:r>
          </a:p>
          <a:p>
            <a:pPr>
              <a:lnSpc>
                <a:spcPct val="100000"/>
              </a:lnSpc>
            </a:pPr>
            <a:r>
              <a:rPr lang="pl-PL" dirty="0"/>
              <a:t>Szczególny nacisk należy położyć na przygotowanie zespołu </a:t>
            </a:r>
            <a:br>
              <a:rPr lang="pl-PL" dirty="0"/>
            </a:br>
            <a:r>
              <a:rPr lang="pl-PL" dirty="0"/>
              <a:t>do ewakuacji przez wyznaczenie osób wspierających ewakuację </a:t>
            </a:r>
            <a:br>
              <a:rPr lang="pl-PL" dirty="0"/>
            </a:br>
            <a:r>
              <a:rPr lang="pl-PL" dirty="0"/>
              <a:t>i przeprowadzenie niezbędnych ćwiczeń we współpracy </a:t>
            </a:r>
            <a:br>
              <a:rPr lang="pl-PL" dirty="0"/>
            </a:br>
            <a:r>
              <a:rPr lang="pl-PL" dirty="0"/>
              <a:t>z pracownikiem BHP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4382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92" y="1517586"/>
            <a:ext cx="10872216" cy="3822827"/>
          </a:xfrm>
        </p:spPr>
        <p:txBody>
          <a:bodyPr/>
          <a:lstStyle/>
          <a:p>
            <a:r>
              <a:rPr lang="pl-PL" b="1" dirty="0"/>
              <a:t>Działania podejmowane na rzecz poprawy zapewnienia dostępu do wymiaru sprawiedliwości osobom z niepełnosprawnością – dobre praktyki i rozwiązania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0947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517586"/>
            <a:ext cx="10872216" cy="3822827"/>
          </a:xfrm>
        </p:spPr>
        <p:txBody>
          <a:bodyPr/>
          <a:lstStyle/>
          <a:p>
            <a:r>
              <a:rPr lang="pl-PL" sz="2800" b="1" dirty="0"/>
              <a:t>Źródło wiedzy dotyczącej wdrażania dostępności dla osób ze szczególnymi potrzebami oraz realizacji Programu Dostępność Plus</a:t>
            </a:r>
            <a:br>
              <a:rPr lang="pl-PL" sz="2800" b="1" dirty="0"/>
            </a:br>
            <a:br>
              <a:rPr lang="pl-PL" sz="2800" b="1" dirty="0"/>
            </a:br>
            <a:r>
              <a:rPr lang="pl-PL" sz="2800" b="1" dirty="0">
                <a:hlinkClick r:id="rId3"/>
              </a:rPr>
              <a:t>https://www.funduszeeuropejskie.gov.pl/strony/o-funduszach/fundusze-europejskie-bez-barier/dostepnosc-plus/</a:t>
            </a:r>
            <a:r>
              <a:rPr lang="pl-PL" sz="2800" b="1" dirty="0"/>
              <a:t> </a:t>
            </a:r>
            <a:br>
              <a:rPr lang="pl-PL" sz="2800" b="1" dirty="0"/>
            </a:br>
            <a:br>
              <a:rPr lang="pl-PL" sz="2800" b="1" dirty="0"/>
            </a:br>
            <a:endParaRPr lang="pl-PL" sz="2800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625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535"/>
            <a:ext cx="10515600" cy="1392929"/>
          </a:xfrm>
        </p:spPr>
        <p:txBody>
          <a:bodyPr/>
          <a:lstStyle/>
          <a:p>
            <a:r>
              <a:rPr lang="pl-PL" sz="8000" b="1" dirty="0">
                <a:highlight>
                  <a:srgbClr val="FFF6D1"/>
                </a:highlight>
              </a:rPr>
              <a:t>MODUŁ PRAKTYCZNY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5531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9730"/>
            <a:ext cx="10515600" cy="15185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Bariery w dostępności z perspektywy osób </a:t>
            </a:r>
            <a:br>
              <a:rPr lang="pl-PL" b="1" dirty="0"/>
            </a:br>
            <a:r>
              <a:rPr lang="pl-PL" b="1" dirty="0"/>
              <a:t>z niepełnosprawnością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363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777" y="2733738"/>
            <a:ext cx="10447020" cy="139052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Bariery dla osób z niepełnosprawnością wzroku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699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056" y="2308194"/>
            <a:ext cx="10310928" cy="181992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4400" b="1" dirty="0"/>
              <a:t>Bariery dla osób z niepełnosprawnością słuchu</a:t>
            </a:r>
            <a:endParaRPr lang="pl-PL" sz="44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032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56" y="2654099"/>
            <a:ext cx="10152888" cy="139069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4400" b="1" dirty="0"/>
              <a:t>Bariery dla osób z niepełnosprawnością ruchu</a:t>
            </a:r>
            <a:endParaRPr lang="pl-PL" sz="44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1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pl-PL" b="1" dirty="0"/>
              <a:t>Modele postrzegania niepełnosprawności – </a:t>
            </a:r>
            <a:br>
              <a:rPr lang="pl-PL" b="1" dirty="0"/>
            </a:br>
            <a:r>
              <a:rPr lang="pl-PL" b="1" dirty="0"/>
              <a:t>medyczny, społeczny, funkcjonalny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816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2" y="2695197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Bariery dla osób z niepełnosprawnością intelektualną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5771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09" y="2633053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Bariery dla osób z niepełnosprawnością psychiczną</a:t>
            </a:r>
            <a:endParaRPr lang="pl-PL" sz="3200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090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Podstawowe zasady kontaktu z osobami </a:t>
            </a:r>
            <a:br>
              <a:rPr lang="pl-PL" b="1" dirty="0"/>
            </a:br>
            <a:r>
              <a:rPr lang="pl-PL" b="1" dirty="0"/>
              <a:t>z niepełnosprawnością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99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ruchowa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defTabSz="914377" eaLnBrk="1" fontAlgn="auto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pl-PL" altLang="pl-PL" dirty="0">
                <a:ea typeface="DejaVu Sans" pitchFamily="34" charset="0"/>
                <a:cs typeface="DejaVu Sans" pitchFamily="34" charset="0"/>
              </a:rPr>
              <a:t>Sprzęt ortopedyczny, z którego korzysta osoba z niepełnosprawnością, jest częścią sfery osobistej – nie dotykaj bez zgody i nie przestawiaj!</a:t>
            </a:r>
          </a:p>
          <a:p>
            <a:pPr defTabSz="914377">
              <a:lnSpc>
                <a:spcPct val="100000"/>
              </a:lnSpc>
              <a:spcBef>
                <a:spcPct val="0"/>
              </a:spcBef>
              <a:defRPr/>
            </a:pPr>
            <a:r>
              <a:rPr lang="pl-PL" dirty="0"/>
              <a:t>Rozmawiając z osobą poruszającą się na wózku, dostosuj swoją pozycję tak, by nawiązać z nią kontakt wzrokowy – usiądź na krześle lub zrób krok w tył</a:t>
            </a:r>
          </a:p>
          <a:p>
            <a:pPr defTabSz="914377">
              <a:lnSpc>
                <a:spcPct val="100000"/>
              </a:lnSpc>
              <a:spcBef>
                <a:spcPct val="0"/>
              </a:spcBef>
              <a:defRPr/>
            </a:pPr>
            <a:r>
              <a:rPr lang="pl-PL" dirty="0"/>
              <a:t>Witając się z osobą korzystającą z protezy, nie unikaj podawania dłoni – możesz uścisnąć sprawną rękę lub dotknąć delikatnie barku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281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ruchowa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defTabSz="914377">
              <a:lnSpc>
                <a:spcPct val="100000"/>
              </a:lnSpc>
              <a:spcBef>
                <a:spcPct val="0"/>
              </a:spcBef>
              <a:defRPr/>
            </a:pPr>
            <a:r>
              <a:rPr lang="pl-PL" dirty="0"/>
              <a:t>Zapytaj, czy osoba potrzebuje Twojej pomocy, dopiero później pomagaj</a:t>
            </a:r>
            <a:endParaRPr lang="pl-PL" altLang="pl-PL" dirty="0">
              <a:ea typeface="DejaVu Sans" pitchFamily="34" charset="0"/>
              <a:cs typeface="DejaVu Sans" pitchFamily="34" charset="0"/>
            </a:endParaRPr>
          </a:p>
          <a:p>
            <a:pPr defTabSz="914377" eaLnBrk="1" fontAlgn="auto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pl-PL" altLang="pl-PL" dirty="0">
                <a:ea typeface="DejaVu Sans" pitchFamily="34" charset="0"/>
                <a:cs typeface="DejaVu Sans" pitchFamily="34" charset="0"/>
              </a:rPr>
              <a:t>Nie wykonuj gwałtownych ruchów, nie naruszaj przestrzeni osobistej</a:t>
            </a:r>
          </a:p>
          <a:p>
            <a:pPr defTabSz="914377" eaLnBrk="1" fontAlgn="auto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pl-PL" altLang="pl-PL" dirty="0">
                <a:ea typeface="DejaVu Sans" pitchFamily="34" charset="0"/>
                <a:cs typeface="DejaVu Sans" pitchFamily="34" charset="0"/>
              </a:rPr>
              <a:t>Nie bój się używać naturalnych zwrotów: „chodźmy”, „idziemy”, „proszę podejść”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8732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słuchu i mowy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„Głuchy”, a nie „głuchoniemy”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Utrzymuj kontakt wzrokowy, nie zasłaniaj ręką ust, nie odwracaj głowy 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Zwracaj się bezpośrednio do osoby z niepełnosprawnością, a nie do tłumacza języka migowego 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Zapisuj na kartce, tablecie, telefonie – w przypadku ograniczeń w komunikacji werbalnej</a:t>
            </a:r>
          </a:p>
          <a:p>
            <a:pPr>
              <a:lnSpc>
                <a:spcPct val="100000"/>
              </a:lnSpc>
            </a:pPr>
            <a:r>
              <a:rPr lang="pl-PL" dirty="0"/>
              <a:t>Używaj prostych zdań i komunikatów 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9151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słuchu i mowy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995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pl-PL" dirty="0"/>
              <a:t>Rozmawiając z osobą z aparatem słuchowym, możemy lekko podnieść głos, wspomagać się mową ciała, mówić odrobinę wolniej </a:t>
            </a:r>
            <a:br>
              <a:rPr lang="pl-PL" dirty="0"/>
            </a:br>
            <a:r>
              <a:rPr lang="pl-PL" dirty="0"/>
              <a:t>i wyraźniej </a:t>
            </a:r>
          </a:p>
          <a:p>
            <a:pPr lvl="0">
              <a:lnSpc>
                <a:spcPct val="100000"/>
              </a:lnSpc>
            </a:pPr>
            <a:r>
              <a:rPr lang="pl-PL" altLang="pl-PL" dirty="0"/>
              <a:t>W przypadku niewyraźnej mowy – nie przerywamy, ale dopytujemy, prosimy o powtórzenie, parafrazujemy, prosimy o zapisanie na kartce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24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wzroku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lvl="0"/>
            <a:r>
              <a:rPr lang="pl-PL" dirty="0"/>
              <a:t>Pies przewodnik jest w pracy – nie rozpraszaj, nie głaszcz, nie wołaj, nie zaczepiaj, nie karm</a:t>
            </a:r>
          </a:p>
          <a:p>
            <a:pPr>
              <a:lnSpc>
                <a:spcPct val="100000"/>
              </a:lnSpc>
            </a:pPr>
            <a:r>
              <a:rPr lang="pl-PL" dirty="0"/>
              <a:t>Zwracaj się bezpośrednio do osoby z niepełnosprawnością, a nie do jej asystenta </a:t>
            </a:r>
          </a:p>
          <a:p>
            <a:pPr lvl="0"/>
            <a:r>
              <a:rPr lang="pl-PL" dirty="0"/>
              <a:t>Unikaj komunikatów „pozawerbalnych”, nie używaj zwrotów „tam”, nie wskazuj ręką kierunku</a:t>
            </a:r>
          </a:p>
          <a:p>
            <a:pPr lvl="0"/>
            <a:r>
              <a:rPr lang="pl-PL" dirty="0"/>
              <a:t>Poinformuj osobę niewidomą o swojej obecności i daj jej znać, że mówisz do niej – możesz delikatnie dotknąć jej ramienia oraz przedstawić się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722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wzroku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r>
              <a:rPr lang="pl-PL" dirty="0"/>
              <a:t>Podprowadzając osobę niewidomą, podaj jej swoje ramię i idź pół kroku przed nią</a:t>
            </a:r>
          </a:p>
          <a:p>
            <a:r>
              <a:rPr lang="pl-PL" dirty="0"/>
              <a:t>Nie przesuwaj i nie przestawiaj białej laski, która służy do poruszania się w przestrzeni</a:t>
            </a:r>
          </a:p>
          <a:p>
            <a:pPr lvl="0"/>
            <a:r>
              <a:rPr lang="pl-PL" dirty="0"/>
              <a:t>Nie bój się używać naturalnych zwrotów: „zobacz”, „proszę, popatrz na to”, „do widzenia”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6362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psychiczna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pl-PL" dirty="0"/>
              <a:t>Nie obawiaj się kontaktu – większość osób w kryzysie zdrowia psychicznego kontroluje swój stan, dzięki przyjmowaniu leków i wsparciu terapeutycznemu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Większość osób z zaburzeniami psychicznymi nie jest „niebezpieczna”, jednak niektórzy mogą zachowywać się w sposób nietypowy (nielogiczna mowa, pobudzenie lub ospałość)</a:t>
            </a:r>
          </a:p>
          <a:p>
            <a:pPr>
              <a:lnSpc>
                <a:spcPct val="100000"/>
              </a:lnSpc>
            </a:pPr>
            <a:r>
              <a:rPr lang="pl-PL" dirty="0"/>
              <a:t>Bądź wyrozumiały, słuchaj i okazuj szacunek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97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Model medyczny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36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Model, w którym niepełnosprawność jest określana przez pryzmat doświadczania choroby </a:t>
            </a:r>
          </a:p>
          <a:p>
            <a:pPr>
              <a:lnSpc>
                <a:spcPct val="100000"/>
              </a:lnSpc>
            </a:pPr>
            <a:r>
              <a:rPr lang="pl-PL" dirty="0"/>
              <a:t>Skupia się na leczeniu, metodach rehabilitacji oraz dysfunkcji organizmu, która wyklucza człowieka z możliwości realizacji ról społecznych i zawodowych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648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psychiczna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W sytuacji nawrotu choroby – pozostań spokojny i udziel wsparcia </a:t>
            </a:r>
            <a:br>
              <a:rPr lang="pl-PL" dirty="0"/>
            </a:br>
            <a:r>
              <a:rPr lang="pl-PL" dirty="0"/>
              <a:t>w taki sam sposób jak każdej innej osobie. Jeśli sytuacja tego wymaga, zapytaj, czy osoba ma ze sobą lekarstwa i potrzebuje je zażyć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Nie używaj określeń „wariat”, „psychiczny”, „</a:t>
            </a:r>
            <a:r>
              <a:rPr lang="pl-PL" dirty="0" err="1"/>
              <a:t>schizol</a:t>
            </a:r>
            <a:r>
              <a:rPr lang="pl-PL" dirty="0"/>
              <a:t>”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- POWR.02.17.00-00-0002/20-00, 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304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intelektualna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pl-PL" dirty="0"/>
              <a:t>Traktuj osobę podmiotowo i adekwatnie do jej wieku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Uprość komunikację – używaj prostych i krótkich zdań, nie stosuj skomplikowanego słownictwa, specjalistycznego żargonu, abstrakcyjnych pojęć, ale też nie traktuj dorosłej osoby jak dziecka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Zawsze zwracaj się wprost do osoby z niepełnosprawnością, </a:t>
            </a:r>
            <a:br>
              <a:rPr lang="pl-PL" dirty="0"/>
            </a:br>
            <a:r>
              <a:rPr lang="pl-PL" dirty="0"/>
              <a:t>a nie do jej opiekuna czy asystenta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5318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Niepełnosprawność intelektualna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pl-PL" dirty="0"/>
              <a:t>Upewnij się, że osoba, z którą rozmawiasz, zrozumiała informacje </a:t>
            </a:r>
            <a:br>
              <a:rPr lang="pl-PL" dirty="0"/>
            </a:br>
            <a:r>
              <a:rPr lang="pl-PL" dirty="0"/>
              <a:t>lub polecenie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Ważne rzeczy i treści zapisz na kartce, stosuj proste formy przekazu (obrazki, rysunki, wskazania)</a:t>
            </a:r>
          </a:p>
          <a:p>
            <a:pPr lvl="0">
              <a:lnSpc>
                <a:spcPct val="100000"/>
              </a:lnSpc>
            </a:pPr>
            <a:r>
              <a:rPr lang="pl-PL" dirty="0"/>
              <a:t>Nie pozwól na przekraczanie granic i skracanie dystansu osobistego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8780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Spektrum autyzmu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Pamiętaj, że brak kontaktu wzrokowego nie jest oznaką braku zainteresowania</a:t>
            </a:r>
          </a:p>
          <a:p>
            <a:pPr>
              <a:lnSpc>
                <a:spcPct val="100000"/>
              </a:lnSpc>
            </a:pPr>
            <a:r>
              <a:rPr lang="pl-PL" dirty="0"/>
              <a:t>Unikaj metafor, sarkazmu, ironii – komunikat może zostać odczytany dosłownie</a:t>
            </a:r>
          </a:p>
          <a:p>
            <a:pPr>
              <a:lnSpc>
                <a:spcPct val="100000"/>
              </a:lnSpc>
            </a:pPr>
            <a:r>
              <a:rPr lang="pl-PL" dirty="0"/>
              <a:t>Zwróć uwagę na nadmiar bodźców (mocne światło, wysokie dźwięki, intensywny zapach), które mogą rozpraszać, powodować panikę </a:t>
            </a:r>
            <a:br>
              <a:rPr lang="pl-PL" dirty="0"/>
            </a:br>
            <a:r>
              <a:rPr lang="pl-PL" dirty="0"/>
              <a:t>lub złość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914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Spektrum autyzmu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„Zrytualizowany” sposób poruszania się, mówienia, wykonywania określonych czynności zapewnia osobie w spektrum autyzmu komfort </a:t>
            </a:r>
            <a:br>
              <a:rPr lang="pl-PL" dirty="0"/>
            </a:br>
            <a:r>
              <a:rPr lang="pl-PL" dirty="0"/>
              <a:t>i poczucie bezpieczeństwa – bądź otwarty na „dziwne” prośby </a:t>
            </a:r>
            <a:br>
              <a:rPr lang="pl-PL" dirty="0"/>
            </a:br>
            <a:r>
              <a:rPr lang="pl-PL" dirty="0"/>
              <a:t>i zachowania</a:t>
            </a:r>
          </a:p>
          <a:p>
            <a:pPr>
              <a:lnSpc>
                <a:spcPct val="100000"/>
              </a:lnSpc>
            </a:pPr>
            <a:r>
              <a:rPr lang="pl-PL" dirty="0"/>
              <a:t>Bądź empatyczny, wyrozumiały i otwarty na „nietypowe” sposoby reakcji i zachowania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7189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Ogólne zasady kontaktu z osobami </a:t>
            </a:r>
            <a:br>
              <a:rPr lang="pl-PL" b="1" dirty="0"/>
            </a:br>
            <a:r>
              <a:rPr lang="pl-PL" b="1" dirty="0"/>
              <a:t>z niepełnosprawnością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207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Oferuj wsparcie, ale nie pomagaj nieproszony</a:t>
            </a:r>
          </a:p>
          <a:p>
            <a:pPr>
              <a:lnSpc>
                <a:spcPct val="100000"/>
              </a:lnSpc>
            </a:pPr>
            <a:r>
              <a:rPr lang="pl-PL" dirty="0"/>
              <a:t>Jeśli nie wiesz, jak się zachować – zapytaj</a:t>
            </a:r>
          </a:p>
          <a:p>
            <a:pPr>
              <a:lnSpc>
                <a:spcPct val="100000"/>
              </a:lnSpc>
            </a:pPr>
            <a:r>
              <a:rPr lang="pl-PL" dirty="0"/>
              <a:t>Nie naruszaj przestrzeni osobistej</a:t>
            </a:r>
          </a:p>
          <a:p>
            <a:pPr>
              <a:lnSpc>
                <a:spcPct val="100000"/>
              </a:lnSpc>
            </a:pPr>
            <a:r>
              <a:rPr lang="pl-PL" dirty="0"/>
              <a:t>Zachowuj się naturalnie</a:t>
            </a:r>
          </a:p>
          <a:p>
            <a:pPr>
              <a:lnSpc>
                <a:spcPct val="100000"/>
              </a:lnSpc>
            </a:pPr>
            <a:r>
              <a:rPr lang="pl-PL" dirty="0"/>
              <a:t>Zawsze zwracaj się do osoby, a nie do jej asystenta czy tłumacza</a:t>
            </a:r>
          </a:p>
          <a:p>
            <a:pPr>
              <a:lnSpc>
                <a:spcPct val="100000"/>
              </a:lnSpc>
            </a:pPr>
            <a:r>
              <a:rPr lang="pl-PL" dirty="0"/>
              <a:t>Stosuj indywidualne i podmiotowe podejście – każda osoba jest inna</a:t>
            </a:r>
          </a:p>
          <a:p>
            <a:pPr>
              <a:lnSpc>
                <a:spcPct val="100000"/>
              </a:lnSpc>
            </a:pPr>
            <a:r>
              <a:rPr lang="pl-PL" dirty="0"/>
              <a:t>Nie traktuj dorosłych osób jak dzieci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757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Narzędzia i środki ułatwiające komunikację </a:t>
            </a:r>
            <a:br>
              <a:rPr lang="pl-PL" b="1" dirty="0"/>
            </a:br>
            <a:r>
              <a:rPr lang="pl-PL" b="1" dirty="0"/>
              <a:t>z osobami z niepełnosprawnościami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870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Osoby doświadczające barier w dostępności informacyjno-komunikacyjnej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207"/>
            <a:ext cx="10515600" cy="435133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Osoby z niepełnosprawnością słuchu i mowy (głuche i słabosłyszące)</a:t>
            </a:r>
          </a:p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Osoby z niepełnosprawnością wzroku (niewidome i słabowidzące)</a:t>
            </a:r>
            <a:endParaRPr lang="pl-PL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Osoby z niepełnosprawnością intelektualną </a:t>
            </a:r>
          </a:p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Osoby </a:t>
            </a: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spektrum autyzmu</a:t>
            </a:r>
            <a:endParaRPr lang="pl-PL" dirty="0"/>
          </a:p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Seniorzy </a:t>
            </a:r>
          </a:p>
          <a:p>
            <a:pPr marL="342900" lvl="0" indent="-342900" fontAlgn="base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Obcokrajowcy 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1131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Systemowy język migowy (SJM)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Sztuczny system porozumiewania się, stworzony przez osoby słyszące w celu komunikacji z osobami głuchymi</a:t>
            </a:r>
          </a:p>
          <a:p>
            <a:pPr>
              <a:lnSpc>
                <a:spcPct val="100000"/>
              </a:lnSpc>
            </a:pPr>
            <a:r>
              <a:rPr lang="pl-PL" dirty="0"/>
              <a:t>Próbuje odzwierciedlić składnię i gramatykę języka polskiego</a:t>
            </a:r>
          </a:p>
          <a:p>
            <a:pPr>
              <a:lnSpc>
                <a:spcPct val="100000"/>
              </a:lnSpc>
            </a:pPr>
            <a:r>
              <a:rPr lang="pl-PL" dirty="0"/>
              <a:t>Trudny i ciężki do opanowania przez osoby głuche od urodzenia</a:t>
            </a:r>
          </a:p>
          <a:p>
            <a:pPr>
              <a:lnSpc>
                <a:spcPct val="100000"/>
              </a:lnSpc>
            </a:pPr>
            <a:r>
              <a:rPr lang="pl-PL" dirty="0"/>
              <a:t>Nie wszystkie osoby głuche znają SJM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708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Polski język migowy (PJM)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Naturalny, wizualno-przestrzenny sposób komunikowania się osób głuchych i słabosłyszących</a:t>
            </a:r>
          </a:p>
          <a:p>
            <a:pPr>
              <a:lnSpc>
                <a:spcPct val="100000"/>
              </a:lnSpc>
            </a:pPr>
            <a:r>
              <a:rPr lang="pl-PL" dirty="0"/>
              <a:t>Jest zupełnie innym językiem niż język polski – ma osobną składnię </a:t>
            </a:r>
            <a:br>
              <a:rPr lang="pl-PL" dirty="0"/>
            </a:br>
            <a:r>
              <a:rPr lang="pl-PL" dirty="0"/>
              <a:t>i gramatykę</a:t>
            </a:r>
          </a:p>
          <a:p>
            <a:pPr>
              <a:lnSpc>
                <a:spcPct val="100000"/>
              </a:lnSpc>
            </a:pPr>
            <a:r>
              <a:rPr lang="pl-PL" dirty="0"/>
              <a:t>Dużą rolę odgrywa również przekaz emocji, mowa ciała, sygnały niewerbalne, które wzmacniają określone treści </a:t>
            </a:r>
          </a:p>
          <a:p>
            <a:pPr>
              <a:lnSpc>
                <a:spcPct val="100000"/>
              </a:lnSpc>
            </a:pPr>
            <a:r>
              <a:rPr lang="pl-PL" dirty="0"/>
              <a:t>Osoby posługujące się PJM mogą nie znać dobrze języka polskiego, </a:t>
            </a:r>
            <a:br>
              <a:rPr lang="pl-PL" dirty="0"/>
            </a:br>
            <a:r>
              <a:rPr lang="pl-PL" dirty="0"/>
              <a:t>nie każdy będzie potrafił odczytać napisy czy treść przekazaną na kartce papieru czy w dokumencie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81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Model społeczny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dirty="0"/>
              <a:t>Model, w którym niepełnosprawność postrzegana jest przez pryzmat barier tkwiących w środowisku, uniemożliwiających pełne wykorzystanie potencjału osoby doświadczającej niepełnosprawności</a:t>
            </a:r>
          </a:p>
          <a:p>
            <a:pPr marL="0" indent="0">
              <a:lnSpc>
                <a:spcPct val="100000"/>
              </a:lnSpc>
              <a:buNone/>
            </a:pPr>
            <a:endParaRPr lang="pl-PL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391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442"/>
            <a:ext cx="10515600" cy="855184"/>
          </a:xfrm>
        </p:spPr>
        <p:txBody>
          <a:bodyPr/>
          <a:lstStyle/>
          <a:p>
            <a:r>
              <a:rPr lang="pl-PL" b="1" dirty="0"/>
              <a:t>Sposoby komunikowania się osób głuchoniewidomych – Alfabet </a:t>
            </a:r>
            <a:r>
              <a:rPr lang="pl-PL" b="1" dirty="0" err="1"/>
              <a:t>Lorma</a:t>
            </a:r>
            <a:r>
              <a:rPr lang="pl-PL" b="1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467DE3-D380-0DBB-0CB2-6E54633C0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752" y="3831221"/>
            <a:ext cx="5718048" cy="37023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Źródło: </a:t>
            </a:r>
            <a:r>
              <a:rPr lang="pl-PL" sz="2000" dirty="0">
                <a:hlinkClick r:id="rId3"/>
              </a:rPr>
              <a:t>https://pl.wikipedia.org/wiki/Alfabet_Lorma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53CF011-29B7-7339-B43B-8373FA460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71" y="2204306"/>
            <a:ext cx="2788224" cy="38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494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PJM w formie online</a:t>
            </a:r>
          </a:p>
        </p:txBody>
      </p:sp>
      <p:pic>
        <p:nvPicPr>
          <p:cNvPr id="6" name="Symbol zastępczy zawartości 6" descr="Punkt informacji w urzędzie. Po prawej stronie fragment drewnianej lady, nad nią napis informacja, po lewej stronie niebieska tablica z białymi literami i napisem przyjazny urząd, tu działa tłumacz języka migowego online">
            <a:extLst>
              <a:ext uri="{FF2B5EF4-FFF2-40B4-BE49-F238E27FC236}">
                <a16:creationId xmlns:a16="http://schemas.microsoft.com/office/drawing/2014/main" id="{127CBCEF-3ABB-7360-365A-457304644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r="4245"/>
          <a:stretch/>
        </p:blipFill>
        <p:spPr>
          <a:xfrm>
            <a:off x="1522532" y="2164393"/>
            <a:ext cx="4665096" cy="368360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B85C71-D06D-25B3-71E3-245262F76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48" y="3780578"/>
            <a:ext cx="4873752" cy="451231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Źródło: </a:t>
            </a:r>
            <a:r>
              <a:rPr lang="pl-PL" sz="2000" dirty="0">
                <a:hlinkClick r:id="rId4"/>
              </a:rPr>
              <a:t>http://www.niepelnosprawni.pl/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6107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Pętla indukcyjna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Urządzenie wspierające słyszenie dla osób z niepełnosprawnością słuchu – transmituje dźwięk (za pomocą fal radiowych) wprost </a:t>
            </a:r>
            <a:br>
              <a:rPr lang="pl-PL" dirty="0"/>
            </a:br>
            <a:r>
              <a:rPr lang="pl-PL" dirty="0"/>
              <a:t>do aparatów słuchowych</a:t>
            </a:r>
          </a:p>
          <a:p>
            <a:pPr>
              <a:lnSpc>
                <a:spcPct val="100000"/>
              </a:lnSpc>
            </a:pPr>
            <a:r>
              <a:rPr lang="pl-PL" dirty="0"/>
              <a:t>Poprawia jakość słyszenia i rozumienia mowy przez osoby </a:t>
            </a:r>
            <a:br>
              <a:rPr lang="pl-PL" dirty="0"/>
            </a:br>
            <a:r>
              <a:rPr lang="pl-PL" dirty="0"/>
              <a:t>z niedosłuchem w sytuacjach hałasu i nieodpowiednich warunków akustycznych</a:t>
            </a:r>
          </a:p>
          <a:p>
            <a:pPr>
              <a:lnSpc>
                <a:spcPct val="100000"/>
              </a:lnSpc>
            </a:pPr>
            <a:r>
              <a:rPr lang="pl-PL" dirty="0"/>
              <a:t>Strategiczne miejsca w kancelariach prawnych oraz w budynkach sądów (sekretariat, gabinet, punkty obsługi, sale rozpraw) powinny zostać wyposażone w stacjonarne pętle indukcyjne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9572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Pętla indukcyjna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99776" cy="39168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Miejsca, w których będzie wykorzystywana pętla indukcyjna, powinny zostać oznaczone piktogramami (zgodnymi z normą ETSI EN 301 462(2000-03)) </a:t>
            </a:r>
          </a:p>
          <a:p>
            <a:pPr>
              <a:lnSpc>
                <a:spcPct val="100000"/>
              </a:lnSpc>
            </a:pPr>
            <a:r>
              <a:rPr lang="pl-PL" dirty="0"/>
              <a:t>Czytelny komunikat w formie tekstowej – np. „Przełącz aparat słuchowy na cewkę indukcyjną”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9198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Pętla indukcyjna – sposób działania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BCB974-315E-556A-56CB-629FEFFB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5556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Osoba z aparatem słuchowym bez pętli indukcyjnej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Osoba z aparatem słuchowym podłączona do pętli indukcyjnej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dirty="0"/>
              <a:t>Źródło: </a:t>
            </a:r>
            <a:r>
              <a:rPr lang="pl-PL" sz="2000" dirty="0">
                <a:hlinkClick r:id="rId5"/>
              </a:rPr>
              <a:t>https://www.youtube.com/user/FIRRKrakow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Obraz 9" descr="Grafika przedstawiająca logotyp pętli indukcyjnej. Na niebieskim tle biała grafika odzwierciedlająca ucho. W prawym dolnym rogu litera T.">
            <a:extLst>
              <a:ext uri="{FF2B5EF4-FFF2-40B4-BE49-F238E27FC236}">
                <a16:creationId xmlns:a16="http://schemas.microsoft.com/office/drawing/2014/main" id="{640BC1EB-D350-D8A9-AA0C-476C6BF822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6" y="2234820"/>
            <a:ext cx="3201544" cy="329072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6680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Podstawowe zasady tworzenia dostępnych dokumentów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44861-E76D-560A-10A3-1232A120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0116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/>
              <a:t>Stosuj czcionki bezszeryfowe (Arial, Calibri, Tahoma, Verdana)</a:t>
            </a:r>
          </a:p>
          <a:p>
            <a:pPr>
              <a:lnSpc>
                <a:spcPct val="100000"/>
              </a:lnSpc>
            </a:pPr>
            <a:r>
              <a:rPr lang="pl-PL" dirty="0"/>
              <a:t>Nie justuj tekstu, pozostaw wyrównany do lewej</a:t>
            </a:r>
          </a:p>
          <a:p>
            <a:pPr>
              <a:lnSpc>
                <a:spcPct val="100000"/>
              </a:lnSpc>
            </a:pPr>
            <a:r>
              <a:rPr lang="pl-PL" dirty="0"/>
              <a:t>Stosuj rozmiar czcionki min. 12 pkt, interlinię ustaw na 1,5 pkt</a:t>
            </a:r>
          </a:p>
          <a:p>
            <a:pPr>
              <a:lnSpc>
                <a:spcPct val="100000"/>
              </a:lnSpc>
            </a:pPr>
            <a:r>
              <a:rPr lang="pl-PL" dirty="0"/>
              <a:t>Unikaj pogrubień, kursywy, podkreśleń</a:t>
            </a:r>
          </a:p>
          <a:p>
            <a:pPr>
              <a:lnSpc>
                <a:spcPct val="100000"/>
              </a:lnSpc>
            </a:pPr>
            <a:r>
              <a:rPr lang="pl-PL" dirty="0"/>
              <a:t>Formatując tekst, używaj wbudowanych stylów i nagłówków</a:t>
            </a:r>
          </a:p>
          <a:p>
            <a:pPr>
              <a:lnSpc>
                <a:spcPct val="100000"/>
              </a:lnSpc>
            </a:pPr>
            <a:r>
              <a:rPr lang="pl-PL" dirty="0"/>
              <a:t>Zdjęcia i grafiki uzupełnij o „tekst alternatywny” 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3331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848981"/>
          </a:xfrm>
        </p:spPr>
        <p:txBody>
          <a:bodyPr/>
          <a:lstStyle/>
          <a:p>
            <a:r>
              <a:rPr lang="pl-PL" b="1" dirty="0"/>
              <a:t>Zasady prostego języka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5DBF94-19A1-4F7D-5449-913A97FE8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2595"/>
            <a:ext cx="6413658" cy="848981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Źródło: </a:t>
            </a:r>
            <a:r>
              <a:rPr lang="pl-PL" sz="2000" dirty="0">
                <a:hlinkClick r:id="rId3"/>
              </a:rPr>
              <a:t>https://www.funduszeeuropejskie.gov.pl/strony/o-funduszach/promocja/prosto-o-funduszach-europejskich-1/o-prostym-jezyku//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8" name="Obraz 7" descr="Grafika pierwsza - logotyp akcji promocyjnej &quot;prosto i kropka&quot;. Grafika druga - Grafika wskazując sześć zasad efektywnego pisania. Zasada pierwsza - tekst dziel na akapity ze śródtytułami, zasada druga - używaj krótkich i dobrze znanych wyrażeń, zasada trzecia - twórz krótkie zdania do dwudziestu wyrazów, zasada czwarta - w każdym zdaniu pilnuj głównej myśli, zasada piąta - używaj naturalnej gramatyki, zasada szósta - często nazywaj siebie i wzywaj czytelnika.">
            <a:extLst>
              <a:ext uri="{FF2B5EF4-FFF2-40B4-BE49-F238E27FC236}">
                <a16:creationId xmlns:a16="http://schemas.microsoft.com/office/drawing/2014/main" id="{580B91E9-B407-5277-4B0A-2D41A764E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58" y="1166113"/>
            <a:ext cx="3484496" cy="4645995"/>
          </a:xfrm>
          <a:prstGeom prst="rect">
            <a:avLst/>
          </a:prstGeom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21D887A1-27D4-6694-A633-CB4EF02C5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35" y="2227628"/>
            <a:ext cx="4566514" cy="2519456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223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Teksty łatwe do czytania i zrozumienia (ETR) (1)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BD3574-7D25-D6FB-01C7-6481230C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z="2800" b="1" dirty="0"/>
              <a:t>ETR</a:t>
            </a:r>
            <a:r>
              <a:rPr lang="pl-PL" sz="2800" dirty="0"/>
              <a:t> (ang. </a:t>
            </a:r>
            <a:r>
              <a:rPr lang="pl-PL" sz="2800" i="1" dirty="0" err="1"/>
              <a:t>easy</a:t>
            </a:r>
            <a:r>
              <a:rPr lang="pl-PL" sz="2800" i="1" dirty="0"/>
              <a:t>-to-</a:t>
            </a:r>
            <a:r>
              <a:rPr lang="pl-PL" sz="2800" i="1" dirty="0" err="1"/>
              <a:t>read</a:t>
            </a:r>
            <a:r>
              <a:rPr lang="pl-PL" sz="2800" dirty="0"/>
              <a:t>) – tekst łatwy do czytania i zrozumienia</a:t>
            </a:r>
          </a:p>
          <a:p>
            <a:pPr>
              <a:lnSpc>
                <a:spcPct val="100000"/>
              </a:lnSpc>
            </a:pPr>
            <a:r>
              <a:rPr lang="pl-PL" sz="2800" dirty="0"/>
              <a:t>To sposób przedstawiania informacji w postaci tekstu i uzupełniającej grafiki, dostosowany do możliwości poznawczych osób z niepełnosprawnością intelektualną </a:t>
            </a:r>
          </a:p>
          <a:p>
            <a:pPr>
              <a:lnSpc>
                <a:spcPct val="100000"/>
              </a:lnSpc>
            </a:pPr>
            <a:r>
              <a:rPr lang="pl-PL" sz="2800" dirty="0"/>
              <a:t>Z racji swojej prostoty może być przydatny również dla osób nieznających biegle języka polskiego (obcokrajowców, osób głuchych)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4496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CF79D-E6B5-C653-BD23-894E3288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644"/>
            <a:ext cx="10515600" cy="1325563"/>
          </a:xfrm>
        </p:spPr>
        <p:txBody>
          <a:bodyPr/>
          <a:lstStyle/>
          <a:p>
            <a:r>
              <a:rPr lang="pl-PL" b="1" dirty="0"/>
              <a:t>Teksty łatwe do czytania i zrozumienia (ETR) (2)</a:t>
            </a:r>
          </a:p>
        </p:txBody>
      </p:sp>
      <p:pic>
        <p:nvPicPr>
          <p:cNvPr id="8" name="Symbol zastępczy zawartości 5" descr="grafika przedstawiająca fragment okładki publikacji Europejskie standardy opracowywania tekstów łatwych do czytania i zrozumienia. Na czerwonym pasku tytuł publikacji, pod nim grafika przedstawiająca otwartą książkę i komputer ze znakiem @.">
            <a:extLst>
              <a:ext uri="{FF2B5EF4-FFF2-40B4-BE49-F238E27FC236}">
                <a16:creationId xmlns:a16="http://schemas.microsoft.com/office/drawing/2014/main" id="{ED8788C0-F7BB-0A35-C219-62419E7EC0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68" y="1815253"/>
            <a:ext cx="3636612" cy="3227494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A80A85-B180-3E55-A937-B9E306E10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30" y="5404774"/>
            <a:ext cx="8324088" cy="47658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Źródło: </a:t>
            </a:r>
            <a:r>
              <a:rPr lang="pl-PL" sz="2000" dirty="0">
                <a:hlinkClick r:id="rId4"/>
              </a:rPr>
              <a:t>https://www.power.gov.pl/media/13597/informacja-dla-wszystkich.pdf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006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BAFF553-B33B-A66C-4532-9384861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b="1" dirty="0"/>
              <a:t>Obsługa klienta z niepełnosprawnością </a:t>
            </a:r>
            <a:br>
              <a:rPr lang="pl-PL" b="1" dirty="0"/>
            </a:br>
            <a:r>
              <a:rPr lang="pl-PL" b="1" dirty="0"/>
              <a:t>w kancelarii prawnej</a:t>
            </a:r>
            <a:endParaRPr lang="pl-PL" b="1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0777CF9-1F2F-4A93-A43F-059BA8EC7C6F}"/>
              </a:ext>
            </a:extLst>
          </p:cNvPr>
          <p:cNvSpPr/>
          <p:nvPr/>
        </p:nvSpPr>
        <p:spPr>
          <a:xfrm>
            <a:off x="1688175" y="6549363"/>
            <a:ext cx="8213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Szkolenie organizowane w ramach projektu: „Zapewnienie dostępu do wymiaru sprawiedliwości dla osób z niepełnosprawnościami” – POWR.02.17.00-00-0002/20-00,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współfinansowane ze środków europejskich oraz środków krajowych i realizowane na zlecenie Ministerstwa Sprawiedliwości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rgbClr val="0056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460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8210</TotalTime>
  <Words>13333</Words>
  <Application>Microsoft Office PowerPoint</Application>
  <PresentationFormat>Panoramiczny</PresentationFormat>
  <Paragraphs>1002</Paragraphs>
  <Slides>170</Slides>
  <Notes>170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170</vt:i4>
      </vt:variant>
    </vt:vector>
  </HeadingPairs>
  <TitlesOfParts>
    <vt:vector size="179" baseType="lpstr">
      <vt:lpstr>Arial</vt:lpstr>
      <vt:lpstr>Calibri</vt:lpstr>
      <vt:lpstr>Calibri </vt:lpstr>
      <vt:lpstr>DejaVu Sans</vt:lpstr>
      <vt:lpstr>Open Sans</vt:lpstr>
      <vt:lpstr>Symbol</vt:lpstr>
      <vt:lpstr>Times New Roman</vt:lpstr>
      <vt:lpstr>Motyw pakietu Office</vt:lpstr>
      <vt:lpstr>1_Motyw pakietu Office</vt:lpstr>
      <vt:lpstr>ZAPEWNIENIE DOSTĘPU  DO WYMIARU SPRAWIEDLIWOŚCI DLA OSÓB Z NIEPEŁNOSPRAWNOŚCIAMI  </vt:lpstr>
      <vt:lpstr>Cele szkolenia (1)</vt:lpstr>
      <vt:lpstr>Cele szkolenia (2)</vt:lpstr>
      <vt:lpstr>Zasady pracy podczas szkolenia</vt:lpstr>
      <vt:lpstr>Wprowadzenie do tematyki niepełnosprawności</vt:lpstr>
      <vt:lpstr>Definicje niepełnosprawności </vt:lpstr>
      <vt:lpstr>Modele postrzegania niepełnosprawności –  medyczny, społeczny, funkcjonalny</vt:lpstr>
      <vt:lpstr>Model medyczny</vt:lpstr>
      <vt:lpstr>Model społeczny</vt:lpstr>
      <vt:lpstr>Model medyczny i społeczny – porównanie </vt:lpstr>
      <vt:lpstr>Model funkcjonalny</vt:lpstr>
      <vt:lpstr>Rodzaje i stopnie niepełnosprawności</vt:lpstr>
      <vt:lpstr>Stopnie niepełnosprawności</vt:lpstr>
      <vt:lpstr>Rodzaje niepełnosprawności (1)</vt:lpstr>
      <vt:lpstr>Rodzaje niepełnosprawności (2)</vt:lpstr>
      <vt:lpstr>Rodzaje niepełnosprawności (3)</vt:lpstr>
      <vt:lpstr>Świat widziany przez osoby z niepełnosprawnością wzroku (1)</vt:lpstr>
      <vt:lpstr>Świat widziany przez osoby z niepełnosprawnością wzroku (2)</vt:lpstr>
      <vt:lpstr>Świat widziany przez osoby z niepełnosprawnością wzroku (3)</vt:lpstr>
      <vt:lpstr>Stereotypy, których doświadczają osoby z niepełnosprawnością</vt:lpstr>
      <vt:lpstr>Stereotypy (1)</vt:lpstr>
      <vt:lpstr>Stereotypy (2)</vt:lpstr>
      <vt:lpstr>Zasady języka włączającego – sposoby mówienia o niepełnosprawności</vt:lpstr>
      <vt:lpstr>Język włączający (1)</vt:lpstr>
      <vt:lpstr>Język włączający (2)</vt:lpstr>
      <vt:lpstr>Regulacje prawne dotyczące zapewniania dostępności dla osób ze szczególnymi potrzebami</vt:lpstr>
      <vt:lpstr>Dostępność – definicja</vt:lpstr>
      <vt:lpstr>Ustawa z dnia 19 lipca 2019 r. o zapewnianiu dostępności osobom ze szczególnymi potrzebami </vt:lpstr>
      <vt:lpstr>Obowiązujące standardy w zakresie dostępności architektonicznej, informacyjno-komunikacyjnej, cyfrowej</vt:lpstr>
      <vt:lpstr>Standardy (1)</vt:lpstr>
      <vt:lpstr>Standardy (2)</vt:lpstr>
      <vt:lpstr>Minimalne wymagania w zakresie dostępności architektonicznej, informacyjno-komunikacyjnej oraz cyfrowej</vt:lpstr>
      <vt:lpstr>Dostępność architektoniczna (1)</vt:lpstr>
      <vt:lpstr>Dostępność architektoniczna (2)</vt:lpstr>
      <vt:lpstr>Dostępność informacyjno-komunikacyjna (1)</vt:lpstr>
      <vt:lpstr>Dostępność informacyjno-komunikacyjna (2)</vt:lpstr>
      <vt:lpstr>Dostępność cyfrowa (1)</vt:lpstr>
      <vt:lpstr>Dostępność cyfrowa (2)</vt:lpstr>
      <vt:lpstr>Certyfikacja dostępności (1)</vt:lpstr>
      <vt:lpstr>Certyfikacja dostępności (2)</vt:lpstr>
      <vt:lpstr>Certyfikacja dostępności (3)</vt:lpstr>
      <vt:lpstr>Przykłady zapewnienia minimalnych wymagań w zakresie dostępności architektonicznej, informacyjno-komunikacyjnej i cyfrowej – dobre praktyki</vt:lpstr>
      <vt:lpstr>Przykłady (1)</vt:lpstr>
      <vt:lpstr>Przykłady (2)</vt:lpstr>
      <vt:lpstr>Sposoby zapewniania dostępności</vt:lpstr>
      <vt:lpstr>Zasady projektowania uniwersalnego (1)</vt:lpstr>
      <vt:lpstr>Zasady projektowania uniwersalnego (2)</vt:lpstr>
      <vt:lpstr>Zasady projektowania uniwersalnego (3)</vt:lpstr>
      <vt:lpstr>Racjonalne usprawnienia</vt:lpstr>
      <vt:lpstr>Dostęp alternatywny (1)</vt:lpstr>
      <vt:lpstr>Dostęp alternatywny (2)</vt:lpstr>
      <vt:lpstr>Wnioski o zapewnienie dostępności,  procedura skargowa</vt:lpstr>
      <vt:lpstr>Wnioski o zapewnienie dostępności (1)</vt:lpstr>
      <vt:lpstr>Wnioski o zapewnienie dostępności (2)</vt:lpstr>
      <vt:lpstr>Dostępna ewakuacja – wyzwania i rozwiązania w zachowaniu bezpiecznego procesu ewakuacji osób o szczególnych potrzebach</vt:lpstr>
      <vt:lpstr>Analiza przypadku – ćwiczenie (1)</vt:lpstr>
      <vt:lpstr>Analiza przypadku – ćwiczenie (2)</vt:lpstr>
      <vt:lpstr>Ewakuacja – najważniejsze przepisy prawne</vt:lpstr>
      <vt:lpstr>Zasady ewakuacji osób z różnymi rodzajami niepełnosprawności</vt:lpstr>
      <vt:lpstr>Sprzęt do ewakuacji (1)</vt:lpstr>
      <vt:lpstr>Sprzęt do ewakuacji (2)</vt:lpstr>
      <vt:lpstr>Rekomendacje w zakresie ewakuacji</vt:lpstr>
      <vt:lpstr>Działania podejmowane na rzecz poprawy zapewnienia dostępu do wymiaru sprawiedliwości osobom z niepełnosprawnością – dobre praktyki i rozwiązania</vt:lpstr>
      <vt:lpstr>Źródło wiedzy dotyczącej wdrażania dostępności dla osób ze szczególnymi potrzebami oraz realizacji Programu Dostępność Plus  https://www.funduszeeuropejskie.gov.pl/strony/o-funduszach/fundusze-europejskie-bez-barier/dostepnosc-plus/   </vt:lpstr>
      <vt:lpstr>MODUŁ PRAKTYCZNY</vt:lpstr>
      <vt:lpstr>Bariery w dostępności z perspektywy osób  z niepełnosprawnością</vt:lpstr>
      <vt:lpstr>Bariery dla osób z niepełnosprawnością wzroku</vt:lpstr>
      <vt:lpstr>Bariery dla osób z niepełnosprawnością słuchu</vt:lpstr>
      <vt:lpstr>Bariery dla osób z niepełnosprawnością ruchu</vt:lpstr>
      <vt:lpstr>Bariery dla osób z niepełnosprawnością intelektualną</vt:lpstr>
      <vt:lpstr>Bariery dla osób z niepełnosprawnością psychiczną</vt:lpstr>
      <vt:lpstr>Podstawowe zasady kontaktu z osobami  z niepełnosprawnością</vt:lpstr>
      <vt:lpstr>Niepełnosprawność ruchowa (1)</vt:lpstr>
      <vt:lpstr>Niepełnosprawność ruchowa (2)</vt:lpstr>
      <vt:lpstr>Niepełnosprawność słuchu i mowy (1)</vt:lpstr>
      <vt:lpstr>Niepełnosprawność słuchu i mowy (2)</vt:lpstr>
      <vt:lpstr>Niepełnosprawność wzroku (1)</vt:lpstr>
      <vt:lpstr>Niepełnosprawność wzroku (2)</vt:lpstr>
      <vt:lpstr>Niepełnosprawność psychiczna (1)</vt:lpstr>
      <vt:lpstr>Niepełnosprawność psychiczna (2)</vt:lpstr>
      <vt:lpstr>Niepełnosprawność intelektualna (1)</vt:lpstr>
      <vt:lpstr>Niepełnosprawność intelektualna (2)</vt:lpstr>
      <vt:lpstr>Spektrum autyzmu (1)</vt:lpstr>
      <vt:lpstr>Spektrum autyzmu (2)</vt:lpstr>
      <vt:lpstr>Ogólne zasady kontaktu z osobami  z niepełnosprawnością </vt:lpstr>
      <vt:lpstr>Narzędzia i środki ułatwiające komunikację  z osobami z niepełnosprawnościami</vt:lpstr>
      <vt:lpstr>Osoby doświadczające barier w dostępności informacyjno-komunikacyjnej</vt:lpstr>
      <vt:lpstr>Systemowy język migowy (SJM)</vt:lpstr>
      <vt:lpstr>Polski język migowy (PJM)</vt:lpstr>
      <vt:lpstr>Sposoby komunikowania się osób głuchoniewidomych – Alfabet Lorma </vt:lpstr>
      <vt:lpstr>PJM w formie online</vt:lpstr>
      <vt:lpstr>Pętla indukcyjna (1)</vt:lpstr>
      <vt:lpstr>Pętla indukcyjna (2)</vt:lpstr>
      <vt:lpstr>Pętla indukcyjna – sposób działania </vt:lpstr>
      <vt:lpstr>Podstawowe zasady tworzenia dostępnych dokumentów </vt:lpstr>
      <vt:lpstr>Zasady prostego języka</vt:lpstr>
      <vt:lpstr>Teksty łatwe do czytania i zrozumienia (ETR) (1)</vt:lpstr>
      <vt:lpstr>Teksty łatwe do czytania i zrozumienia (ETR) (2)</vt:lpstr>
      <vt:lpstr>Obsługa klienta z niepełnosprawnością  w kancelarii prawnej</vt:lpstr>
      <vt:lpstr>Stella Young – „Nie jestem twoją inspiracją”</vt:lpstr>
      <vt:lpstr>Jakie emocje/odczucia budzą osoby  z niepełnosprawnościami? </vt:lpstr>
      <vt:lpstr>Jak sobie radzić w sytuacjach trudnych lub konfliktowych, sposoby komunikacji asertywnej </vt:lpstr>
      <vt:lpstr>Sytuacje trudne i konfliktowe w obsłudze klienta</vt:lpstr>
      <vt:lpstr>Sytuacje trudne i konfliktowe w obsłudze klienta (2)</vt:lpstr>
      <vt:lpstr>Specyfika funkcjonowania osoby dorosłej i dziecka z niepełnosprawnością, rola opiekuna OzN w perspektywie obsługi klienta</vt:lpstr>
      <vt:lpstr>Specyfika funkcjonowania osoby dorosłej i dziecka z niepełnosprawnością</vt:lpstr>
      <vt:lpstr>Rola opiekuna OzN w perspektywie obsługi klienta (1)</vt:lpstr>
      <vt:lpstr>Rola opiekuna OzN w perspektywie obsługi klienta (2)</vt:lpstr>
      <vt:lpstr>MODUŁ SPECJALISTYCZNY</vt:lpstr>
      <vt:lpstr>Przygotowanie szkoleń dla przedstawicieli zawodów prawniczych związanych z kontaktem, komunikacją z klientem z niepełnosprawnością</vt:lpstr>
      <vt:lpstr>Cele szkoleń dla przedstawicieli zawodów prawniczych</vt:lpstr>
      <vt:lpstr>Korzyści dla przedstawicieli zawodów prawniczych  z udziału w szkoleniach dotyczących obsługi OzN</vt:lpstr>
      <vt:lpstr>Analiza potrzeb szkoleniowych w zakresie wiedzy o obsłudze osób z niepełnosprawnościami przez przedstawicieli zawodów prawniczych </vt:lpstr>
      <vt:lpstr>Analiza potrzeb szkoleniowych w organizacji</vt:lpstr>
      <vt:lpstr>Metodyka wprowadzania zagadnień związanych z obsługą OzN do programów szkoleniowych i doskonalenia zawodowego w strukturze danego samorządu </vt:lpstr>
      <vt:lpstr>Przykładowe tematy szkoleń dla przedstawicieli zawodów prawniczych</vt:lpstr>
      <vt:lpstr>Kompetencje w kontaktach z osobami  z niepełnosprawnością</vt:lpstr>
      <vt:lpstr>Profesjonalny pełnomocnik</vt:lpstr>
      <vt:lpstr>Profesjonalny notariusz</vt:lpstr>
      <vt:lpstr>Profesjonalny komornik</vt:lpstr>
      <vt:lpstr>Oczekiwania i potrzeby osób  z niepełnosprawnością jako klientów w kancelariach prawnych</vt:lpstr>
      <vt:lpstr>Etyka w pełnieniu funkcji przedstawiciela zawodów prawniczych</vt:lpstr>
      <vt:lpstr>Zasady, jakich powinny przestrzegać przedstawiciele zawodów prawniczych  w kontakcie z OzN</vt:lpstr>
      <vt:lpstr>Zasady, jakich powinny przestrzegać przedstawiciele zawodów prawniczych  w kontakcie z OzN (2)</vt:lpstr>
      <vt:lpstr>Zasady, jakich powinny przestrzegać przedstawiciele zawodów prawniczych  w kontakcie z OzN (3)</vt:lpstr>
      <vt:lpstr>Radzenie sobie ze stresem i obciążeniem udzielanym wsparciem klientom z niepełnosprawnościami </vt:lpstr>
      <vt:lpstr>Typy stresu wg H. Selyego</vt:lpstr>
      <vt:lpstr>Stadia stresu (1)</vt:lpstr>
      <vt:lpstr>Stadia stresu (2)</vt:lpstr>
      <vt:lpstr>Krzywa stresu</vt:lpstr>
      <vt:lpstr>Objawy stresu (1)</vt:lpstr>
      <vt:lpstr>Objawy stresu (2)</vt:lpstr>
      <vt:lpstr>Objawy stresu (3)</vt:lpstr>
      <vt:lpstr>Skutki długotrwałego stresu</vt:lpstr>
      <vt:lpstr>Stres a praca (przebodźcowanie)</vt:lpstr>
      <vt:lpstr>Stres a wypalenie zawodowe – gdzie tkwi różnica? </vt:lpstr>
      <vt:lpstr>Stres a wypalenie zawodowe – różnice </vt:lpstr>
      <vt:lpstr>Stadia wypalenia zawodowego (1) </vt:lpstr>
      <vt:lpstr>Stadia wypalenia zawodowego (2)  </vt:lpstr>
      <vt:lpstr>Stadia wypalenia zawodowego (3)  </vt:lpstr>
      <vt:lpstr>Sposoby radzenia sobie (1) </vt:lpstr>
      <vt:lpstr>Sposoby radzenia sobie (2)  </vt:lpstr>
      <vt:lpstr>Sposoby radzenia sobie (3)  </vt:lpstr>
      <vt:lpstr>Jak sobie radzić ze stresem? (1) </vt:lpstr>
      <vt:lpstr>Jak sobie radzić ze stresem? (2) </vt:lpstr>
      <vt:lpstr>Jak sobie radzić ze stresem? (3) </vt:lpstr>
      <vt:lpstr>Jak sobie radzić ze stresem? (4) </vt:lpstr>
      <vt:lpstr>Cenne wskazówki – sposoby na stres (1)</vt:lpstr>
      <vt:lpstr>Cenne wskazówki – sposoby na stres (2)</vt:lpstr>
      <vt:lpstr>Wyzwania w kontaktach z osobami z niepełnosprawnościami w kancelarii prawnej        </vt:lpstr>
      <vt:lpstr>Typologia klientów z niepełnosprawnością (1)</vt:lpstr>
      <vt:lpstr>Typologia klientów z niepełnosprawnością (2)</vt:lpstr>
      <vt:lpstr>Osoby z doświadczeniem traumy (PTSD) (1)</vt:lpstr>
      <vt:lpstr>Osoby z doświadczeniem traumy (PTSD) (2)</vt:lpstr>
      <vt:lpstr>Osoby z doświadczeniem traumy (PTSD) (3)</vt:lpstr>
      <vt:lpstr>Osoby z doświadczeniem traumy (PTSD) (4)</vt:lpstr>
      <vt:lpstr>Osoby w kryzysie zdrowia psychicznego (1)</vt:lpstr>
      <vt:lpstr>Osoby w kryzysie zdrowia psychicznego (2)</vt:lpstr>
      <vt:lpstr>Błędy w rozmowie podczas spotkania z klientem z trudnościami psychicznymi (1)</vt:lpstr>
      <vt:lpstr>Błędy w rozmowie podczas spotkania z klientem z trudnościami psychicznymi (2)</vt:lpstr>
      <vt:lpstr>Błędy w rozmowie podczas spotkania z klientem z trudnościami psychicznymi (3)</vt:lpstr>
      <vt:lpstr>Metody i sposoby radzenia sobie z własnymi emocjami i schematami myślenia w kontaktach z osobami z niepełnosprawnościami        </vt:lpstr>
      <vt:lpstr>Sytuacje trudne i konfliktowe podczas obsługi OzN w kancelarii prawnej (1)</vt:lpstr>
      <vt:lpstr>Sytuacje trudne i konfliktowe podczas obsługi OzN w kancelarii prawnej (2)</vt:lpstr>
      <vt:lpstr>Sytuacje trudne i konfliktowe podczas obsługi OzN w kancelarii prawnej (2)</vt:lpstr>
      <vt:lpstr>Wsparcie i techniki udzielania pomocy klientowi z niepełnosprawnością podczas reprezentowania na sali sądowej        </vt:lpstr>
      <vt:lpstr>Potrzeby klientów z niepełnosprawnością podczas reprezentowania w sądzie (1)</vt:lpstr>
      <vt:lpstr>Potrzeby klientów z niepełnosprawnością podczas reprezentowania w sądzie (2)</vt:lpstr>
      <vt:lpstr>Podsumowanie szkolenia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Nowicki</dc:creator>
  <cp:lastModifiedBy>Stankiewicz Agnieszka  (DAiS)</cp:lastModifiedBy>
  <cp:revision>320</cp:revision>
  <dcterms:created xsi:type="dcterms:W3CDTF">2019-05-08T21:31:38Z</dcterms:created>
  <dcterms:modified xsi:type="dcterms:W3CDTF">2025-12-30T14:20:49Z</dcterms:modified>
</cp:coreProperties>
</file>